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83" r:id="rId9"/>
    <p:sldId id="284" r:id="rId10"/>
    <p:sldId id="285" r:id="rId11"/>
    <p:sldId id="286" r:id="rId12"/>
    <p:sldId id="287" r:id="rId13"/>
    <p:sldId id="291" r:id="rId14"/>
    <p:sldId id="292" r:id="rId15"/>
    <p:sldId id="293" r:id="rId16"/>
    <p:sldId id="294" r:id="rId17"/>
    <p:sldId id="295" r:id="rId18"/>
    <p:sldId id="266" r:id="rId19"/>
    <p:sldId id="296" r:id="rId20"/>
    <p:sldId id="297" r:id="rId21"/>
    <p:sldId id="298" r:id="rId22"/>
    <p:sldId id="300" r:id="rId23"/>
    <p:sldId id="301" r:id="rId24"/>
    <p:sldId id="302" r:id="rId25"/>
    <p:sldId id="303" r:id="rId26"/>
    <p:sldId id="305" r:id="rId27"/>
    <p:sldId id="311" r:id="rId28"/>
    <p:sldId id="310" r:id="rId29"/>
    <p:sldId id="270" r:id="rId30"/>
    <p:sldId id="308" r:id="rId31"/>
    <p:sldId id="309" r:id="rId32"/>
    <p:sldId id="272" r:id="rId33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35"/>
      <p:bold r:id="rId36"/>
    </p:embeddedFont>
    <p:embeddedFont>
      <p:font typeface="Inter SemiBold" panose="020B0604020202020204" charset="0"/>
      <p:regular r:id="rId37"/>
      <p:bold r:id="rId38"/>
    </p:embeddedFont>
    <p:embeddedFont>
      <p:font typeface="Maven Pro SemiBold" panose="020B0604020202020204" charset="0"/>
      <p:regular r:id="rId39"/>
      <p:bold r:id="rId40"/>
    </p:embeddedFont>
    <p:embeddedFont>
      <p:font typeface="Inter Medium" panose="020B0604020202020204" charset="0"/>
      <p:regular r:id="rId41"/>
      <p:bold r:id="rId42"/>
    </p:embeddedFont>
    <p:embeddedFont>
      <p:font typeface="Inter" panose="020B060402020202020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38EB"/>
    <a:srgbClr val="601F99"/>
    <a:srgbClr val="FFFFFF"/>
    <a:srgbClr val="D8A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6" autoAdjust="0"/>
    <p:restoredTop sz="94660"/>
  </p:normalViewPr>
  <p:slideViewPr>
    <p:cSldViewPr snapToGrid="0">
      <p:cViewPr>
        <p:scale>
          <a:sx n="100" d="100"/>
          <a:sy n="100" d="100"/>
        </p:scale>
        <p:origin x="955" y="2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45365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4d516647d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4d516647d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174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487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777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370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874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773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387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666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448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58e27b577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58e27b577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Stopper or section title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8377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2384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4d516647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4d516647d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list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28357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513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6607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18614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998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6307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9972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869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202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0119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58e27b577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58e27b577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Stopper or section title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9028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4d516647d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4d516647d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Stopper or section title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4240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6566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4492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4d516647d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4d516647d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3235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4d516647d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4d516647d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929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58e27b5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58e27b5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Stopper or section title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9669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58e27b57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58e27b57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385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400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378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453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barun2104/telecom-churn?datasetId=56748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209950"/>
            <a:ext cx="4200600" cy="9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0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Final Project Presentation</a:t>
            </a:r>
            <a:endParaRPr sz="3100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547100"/>
            <a:ext cx="4619400" cy="5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4F0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Machine Learning Class</a:t>
            </a:r>
            <a:endParaRPr sz="1400">
              <a:solidFill>
                <a:srgbClr val="F4F0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384025" y="4219296"/>
            <a:ext cx="1289400" cy="0"/>
          </a:xfrm>
          <a:prstGeom prst="straightConnector1">
            <a:avLst/>
          </a:prstGeom>
          <a:noFill/>
          <a:ln w="9525" cap="flat" cmpd="sng">
            <a:solidFill>
              <a:srgbClr val="A338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2403875"/>
            <a:ext cx="46194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Nomor Kelompok:  </a:t>
            </a:r>
            <a:r>
              <a:rPr lang="en-US" sz="1800" dirty="0" smtClean="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9</a:t>
            </a:r>
            <a:endParaRPr sz="1800" dirty="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Nama Mentor: </a:t>
            </a:r>
            <a:r>
              <a:rPr lang="en-US" sz="1800" dirty="0" smtClean="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Aditya </a:t>
            </a:r>
            <a:r>
              <a:rPr lang="en-US" sz="1800" dirty="0" err="1" smtClean="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Bariq</a:t>
            </a:r>
            <a:r>
              <a:rPr lang="en-US" sz="1800" dirty="0" smtClean="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Ikhsan</a:t>
            </a:r>
            <a:endParaRPr sz="1800" dirty="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Nama:</a:t>
            </a:r>
            <a:endParaRPr sz="1800" dirty="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Char char="-"/>
            </a:pPr>
            <a:r>
              <a:rPr lang="en" sz="1800" dirty="0" smtClean="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Chairunisa Az Zahra Arifin</a:t>
            </a:r>
          </a:p>
          <a:p>
            <a:pPr algn="l">
              <a:buClr>
                <a:schemeClr val="lt1"/>
              </a:buClr>
              <a:buSzPts val="1800"/>
              <a:buFont typeface="Inter SemiBold"/>
              <a:buChar char="-"/>
            </a:pPr>
            <a:r>
              <a:rPr lang="en-US" sz="1800" dirty="0" err="1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Oktaviani</a:t>
            </a:r>
            <a:r>
              <a:rPr lang="en-US" sz="1800" dirty="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Nurlinda</a:t>
            </a:r>
            <a:r>
              <a:rPr lang="en-US" sz="1800" dirty="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Sari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Char char="-"/>
            </a:pPr>
            <a:endParaRPr sz="1800" dirty="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311700" y="4281925"/>
            <a:ext cx="3227400" cy="5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4F0FF"/>
                </a:solidFill>
                <a:latin typeface="Inter"/>
                <a:ea typeface="Inter"/>
                <a:cs typeface="Inter"/>
                <a:sym typeface="Inter"/>
              </a:rPr>
              <a:t>Program Studi Independen Bersertifikat</a:t>
            </a:r>
            <a:endParaRPr sz="1100" b="1">
              <a:solidFill>
                <a:srgbClr val="F4F0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4F0FF"/>
                </a:solidFill>
                <a:latin typeface="Inter"/>
                <a:ea typeface="Inter"/>
                <a:cs typeface="Inter"/>
                <a:sym typeface="Inter"/>
              </a:rPr>
              <a:t>Zenius Bersama Kampus Merdeka</a:t>
            </a:r>
            <a:endParaRPr sz="1100" b="1">
              <a:solidFill>
                <a:srgbClr val="F4F0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l="-1385" r="20837"/>
          <a:stretch/>
        </p:blipFill>
        <p:spPr>
          <a:xfrm>
            <a:off x="4708725" y="0"/>
            <a:ext cx="4435275" cy="32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4">
            <a:alphaModFix/>
          </a:blip>
          <a:srcRect l="-1001" r="15385"/>
          <a:stretch/>
        </p:blipFill>
        <p:spPr>
          <a:xfrm>
            <a:off x="5491100" y="1912250"/>
            <a:ext cx="3652900" cy="3231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13"/>
          <p:cNvGrpSpPr/>
          <p:nvPr/>
        </p:nvGrpSpPr>
        <p:grpSpPr>
          <a:xfrm>
            <a:off x="384040" y="392237"/>
            <a:ext cx="2423786" cy="634878"/>
            <a:chOff x="384019" y="392240"/>
            <a:chExt cx="2701500" cy="707700"/>
          </a:xfrm>
        </p:grpSpPr>
        <p:sp>
          <p:nvSpPr>
            <p:cNvPr id="62" name="Google Shape;62;p13"/>
            <p:cNvSpPr/>
            <p:nvPr/>
          </p:nvSpPr>
          <p:spPr>
            <a:xfrm>
              <a:off x="384019" y="392240"/>
              <a:ext cx="2701500" cy="7077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3" name="Google Shape;6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1996" y="5465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4" name="Google Shape;64;p13"/>
            <p:cNvCxnSpPr/>
            <p:nvPr/>
          </p:nvCxnSpPr>
          <p:spPr>
            <a:xfrm>
              <a:off x="1787419" y="6481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13"/>
            <p:cNvCxnSpPr/>
            <p:nvPr/>
          </p:nvCxnSpPr>
          <p:spPr>
            <a:xfrm>
              <a:off x="1787385" y="6481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6" name="Google Shape;66;p13"/>
            <p:cNvPicPr preferRelativeResize="0"/>
            <p:nvPr/>
          </p:nvPicPr>
          <p:blipFill rotWithShape="1">
            <a:blip r:embed="rId6">
              <a:alphaModFix/>
            </a:blip>
            <a:srcRect l="9895" r="8731"/>
            <a:stretch/>
          </p:blipFill>
          <p:spPr>
            <a:xfrm>
              <a:off x="555910" y="5130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2" y="1376047"/>
            <a:ext cx="7330817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4.2: Handling </a:t>
            </a:r>
            <a:r>
              <a:rPr lang="en-US" sz="1400" b="1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Outliers</a:t>
            </a:r>
            <a:endParaRPr lang="en-US" sz="1400" b="1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285750" indent="-285750" algn="just"/>
            <a:endParaRPr lang="en-US" sz="1400" b="1" dirty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lang="en-US" sz="1400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Data Cleansing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Google Shape;153;p20"/>
          <p:cNvSpPr txBox="1">
            <a:spLocks/>
          </p:cNvSpPr>
          <p:nvPr/>
        </p:nvSpPr>
        <p:spPr>
          <a:xfrm>
            <a:off x="522868" y="1809689"/>
            <a:ext cx="8170371" cy="2792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endParaRPr lang="en-US" sz="1500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 algn="ctr">
              <a:buFont typeface="Arial"/>
              <a:buNone/>
            </a:pPr>
            <a:endParaRPr lang="en-US" sz="1500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None/>
            </a:pPr>
            <a:r>
              <a:rPr lang="en-US" sz="1500" dirty="0" err="1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Statistik</a:t>
            </a:r>
            <a:r>
              <a:rPr lang="en-US" sz="15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data </a:t>
            </a:r>
            <a:r>
              <a:rPr lang="en-US" sz="1500" dirty="0" err="1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sebelum</a:t>
            </a:r>
            <a:r>
              <a:rPr lang="en-US" sz="15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handling outliers (a)       </a:t>
            </a:r>
            <a:r>
              <a:rPr lang="en-US" sz="1500" dirty="0" err="1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Statistik</a:t>
            </a:r>
            <a:r>
              <a:rPr lang="en-US" sz="15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data </a:t>
            </a:r>
            <a:r>
              <a:rPr lang="en-US" sz="1500" dirty="0" err="1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setelah</a:t>
            </a:r>
            <a:r>
              <a:rPr lang="en-US" sz="15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handling outliers (b)</a:t>
            </a:r>
            <a:endParaRPr lang="en-US"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b="1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b="1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b="1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b="1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b="1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b="1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3" t="38667" r="42334" b="24148"/>
          <a:stretch/>
        </p:blipFill>
        <p:spPr>
          <a:xfrm>
            <a:off x="691992" y="1984400"/>
            <a:ext cx="3596888" cy="20706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0" t="35407" r="42250" b="28000"/>
          <a:stretch/>
        </p:blipFill>
        <p:spPr>
          <a:xfrm>
            <a:off x="4838395" y="1984400"/>
            <a:ext cx="3477151" cy="207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2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2" y="1376047"/>
            <a:ext cx="7330817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1.1: </a:t>
            </a:r>
            <a:r>
              <a:rPr lang="en-US" sz="1400" b="1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Matriks</a:t>
            </a:r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b="1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Korelasi</a:t>
            </a:r>
            <a:endParaRPr lang="en-US" sz="1400" b="1" dirty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    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Metode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Spearman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memperhitungkan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hubungan</a:t>
            </a:r>
            <a:endParaRPr lang="en-US" sz="1400" dirty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    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monitonic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kedua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variable</a:t>
            </a: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Insight:</a:t>
            </a:r>
          </a:p>
          <a:p>
            <a:pPr marL="0" indent="0" algn="just">
              <a:buNone/>
            </a:pP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Hubungan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korelasi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diurutkan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dari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yang paling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kuat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:</a:t>
            </a:r>
          </a:p>
          <a:p>
            <a:pPr marL="342900" algn="just">
              <a:buFont typeface="Courier New" panose="02070309020205020404" pitchFamily="49" charset="0"/>
              <a:buChar char="o"/>
            </a:pP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DataUsage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dengan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DataPlan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sebesar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0.84</a:t>
            </a:r>
          </a:p>
          <a:p>
            <a:pPr marL="342900" algn="just">
              <a:buFont typeface="Courier New" panose="02070309020205020404" pitchFamily="49" charset="0"/>
              <a:buChar char="o"/>
            </a:pP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MonthlyCharge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dengan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DataPlan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sebesar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0.70</a:t>
            </a:r>
          </a:p>
          <a:p>
            <a:pPr marL="342900" algn="just">
              <a:buFont typeface="Courier New" panose="02070309020205020404" pitchFamily="49" charset="0"/>
              <a:buChar char="o"/>
            </a:pP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MonthlyCharge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dengan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DataUsage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sebesar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0.65</a:t>
            </a:r>
          </a:p>
          <a:p>
            <a:pPr marL="342900" algn="just">
              <a:buFont typeface="Courier New" panose="02070309020205020404" pitchFamily="49" charset="0"/>
              <a:buChar char="o"/>
            </a:pP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MonthlyCharge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dengan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DayMins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sebesar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0.60</a:t>
            </a:r>
          </a:p>
          <a:p>
            <a:pPr marL="0" indent="0" algn="just">
              <a:buNone/>
            </a:pP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lv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673" y="1446183"/>
            <a:ext cx="3459589" cy="304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7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2" y="1376047"/>
            <a:ext cx="7330817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1.2: </a:t>
            </a:r>
            <a:r>
              <a:rPr lang="en-US" sz="1400" b="1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Matriks</a:t>
            </a:r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b="1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Korelasi</a:t>
            </a:r>
            <a:endParaRPr lang="en-US" sz="1400" b="1" dirty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   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Metode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Pearson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emperhitungkan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hubungan</a:t>
            </a:r>
            <a:endParaRPr lang="en-US" sz="1400" dirty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     linear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kedua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variable</a:t>
            </a: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Insight:</a:t>
            </a:r>
          </a:p>
          <a:p>
            <a:pPr marL="0" indent="0" algn="just">
              <a:buNone/>
            </a:pP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Hubungan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korelasi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diurutkan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dari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yang paling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kuat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:</a:t>
            </a:r>
          </a:p>
          <a:p>
            <a:pPr marL="342900" algn="just">
              <a:buFont typeface="Courier New" panose="02070309020205020404" pitchFamily="49" charset="0"/>
              <a:buChar char="o"/>
            </a:pP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DataUsage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dengan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DataPlan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sebesar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0.95</a:t>
            </a:r>
          </a:p>
          <a:p>
            <a:pPr marL="342900" algn="just">
              <a:buFont typeface="Courier New" panose="02070309020205020404" pitchFamily="49" charset="0"/>
              <a:buChar char="o"/>
            </a:pP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MonthlyCharge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dengan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DataUsage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sebesar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0.78</a:t>
            </a:r>
          </a:p>
          <a:p>
            <a:pPr marL="342900" algn="just">
              <a:buFont typeface="Courier New" panose="02070309020205020404" pitchFamily="49" charset="0"/>
              <a:buChar char="o"/>
            </a:pP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MonthlyCharge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dengan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DataPlan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sebesar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0.74</a:t>
            </a:r>
          </a:p>
          <a:p>
            <a:pPr marL="342900" algn="just">
              <a:buFont typeface="Courier New" panose="02070309020205020404" pitchFamily="49" charset="0"/>
              <a:buChar char="o"/>
            </a:pP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MonthlyCharge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dengan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DayMins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sebesar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0.57</a:t>
            </a:r>
          </a:p>
          <a:p>
            <a:pPr marL="0" indent="0" algn="just">
              <a:buNone/>
            </a:pP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lv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673" y="1438639"/>
            <a:ext cx="3468161" cy="305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3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3" y="1376047"/>
            <a:ext cx="3855623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2.1: Binary Features</a:t>
            </a:r>
          </a:p>
          <a:p>
            <a:pPr marL="0" indent="0" algn="just">
              <a:buNone/>
            </a:pP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ContractRenewal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terhadap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Churn</a:t>
            </a: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Insight: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Dari 100% contract renewal ‘no’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ada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40% churn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60% tidak churn.</a:t>
            </a:r>
            <a:endParaRPr lang="en-US" sz="1400" dirty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Dari 100% 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contract renewal 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‘yes’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ada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10% churn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90%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sisanya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tidak churn.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Orang yang tidak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memperbarui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kontrak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cenderung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untuk 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churn.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lv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72" y="1513875"/>
            <a:ext cx="3623062" cy="263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0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3" y="1376047"/>
            <a:ext cx="3855623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2.2: Binary Features</a:t>
            </a:r>
          </a:p>
          <a:p>
            <a:pPr marL="0" indent="0" algn="just">
              <a:buNone/>
            </a:pP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DataPlan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terhadap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Churn</a:t>
            </a: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Insight: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Dari 100%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dataplan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‘no’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ada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20% churn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80% tidak churn.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Dari 100%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dataplan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‘yes’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ada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10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% churn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dan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90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% tidak churn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.</a:t>
            </a:r>
            <a:endParaRPr lang="en-US" sz="1400" dirty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Orang yang tidak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menggunakan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dataplan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cenderung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untuk churn.</a:t>
            </a: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lv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38" y="1541333"/>
            <a:ext cx="3615495" cy="257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1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3" y="1376047"/>
            <a:ext cx="3855623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2.3: Bar Chart</a:t>
            </a:r>
          </a:p>
          <a:p>
            <a:pPr marL="0" indent="0" algn="just">
              <a:buNone/>
            </a:pP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CustServCalls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terhadap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Churn</a:t>
            </a: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Insight: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Orang yang lebih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banyak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melakukan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churn adalah customers dengan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jumlah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panggilan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custumer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service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sebanyak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1-3 kali.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Namun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pada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jumlah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panggilan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4-7 kali,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jumlah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antara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churn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tidak churn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cenderung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sama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besarnya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.</a:t>
            </a: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38" y="1535988"/>
            <a:ext cx="3768540" cy="274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0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3" y="1376047"/>
            <a:ext cx="3855623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2.4: Histogram Plot</a:t>
            </a:r>
          </a:p>
          <a:p>
            <a:pPr marL="0" indent="0" algn="just">
              <a:buNone/>
            </a:pP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DataUsage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terhadap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Churn</a:t>
            </a: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Insight: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Yang paling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banyak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melakukan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churn adalah customers yang tidak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ada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pemakaian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data atau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berjumlah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0 data usage.</a:t>
            </a: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lv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13" y="1547988"/>
            <a:ext cx="3752849" cy="262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6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3" y="1376047"/>
            <a:ext cx="3855623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2.5: Histogram Plot</a:t>
            </a:r>
          </a:p>
          <a:p>
            <a:pPr marL="0" lv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973" y="1876200"/>
            <a:ext cx="1771907" cy="12577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973" y="3317711"/>
            <a:ext cx="1841194" cy="13069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596" y="1876200"/>
            <a:ext cx="1816809" cy="12896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440" y="3316343"/>
            <a:ext cx="1843120" cy="13083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661" y="1876200"/>
            <a:ext cx="1829915" cy="12989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411" y="3344473"/>
            <a:ext cx="1808165" cy="128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3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>
            <a:spLocks noGrp="1"/>
          </p:cNvSpPr>
          <p:nvPr>
            <p:ph type="title"/>
          </p:nvPr>
        </p:nvSpPr>
        <p:spPr>
          <a:xfrm>
            <a:off x="537425" y="1457350"/>
            <a:ext cx="5455500" cy="17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Modelling</a:t>
            </a:r>
            <a:endParaRPr sz="3600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193" name="Google Shape;193;p23"/>
          <p:cNvPicPr preferRelativeResize="0"/>
          <p:nvPr/>
        </p:nvPicPr>
        <p:blipFill rotWithShape="1">
          <a:blip r:embed="rId3">
            <a:alphaModFix amt="50000"/>
          </a:blip>
          <a:srcRect r="43100" b="39246"/>
          <a:stretch/>
        </p:blipFill>
        <p:spPr>
          <a:xfrm>
            <a:off x="5082000" y="1401150"/>
            <a:ext cx="4061998" cy="37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PUT THE TOPIC HERE AS OVERHEAD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96" name="Google Shape;196;p23"/>
          <p:cNvCxnSpPr/>
          <p:nvPr/>
        </p:nvCxnSpPr>
        <p:spPr>
          <a:xfrm>
            <a:off x="8315586" y="184990"/>
            <a:ext cx="0" cy="14467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3"/>
          <p:cNvCxnSpPr/>
          <p:nvPr/>
        </p:nvCxnSpPr>
        <p:spPr>
          <a:xfrm>
            <a:off x="8315529" y="184990"/>
            <a:ext cx="0" cy="14467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8" name="Google Shape;198;p23"/>
          <p:cNvPicPr preferRelativeResize="0"/>
          <p:nvPr/>
        </p:nvPicPr>
        <p:blipFill rotWithShape="1">
          <a:blip r:embed="rId4">
            <a:alphaModFix/>
          </a:blip>
          <a:srcRect l="9895" r="8731" b="31665"/>
          <a:stretch/>
        </p:blipFill>
        <p:spPr>
          <a:xfrm>
            <a:off x="7503025" y="95799"/>
            <a:ext cx="681626" cy="2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 rotWithShape="1">
          <a:blip r:embed="rId5">
            <a:alphaModFix/>
          </a:blip>
          <a:srcRect l="9895" t="68332" r="8731"/>
          <a:stretch/>
        </p:blipFill>
        <p:spPr>
          <a:xfrm>
            <a:off x="7503025" y="316596"/>
            <a:ext cx="681626" cy="1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6725" y="117900"/>
            <a:ext cx="523075" cy="27890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2" name="Google Shape;202;p23"/>
          <p:cNvSpPr txBox="1"/>
          <p:nvPr/>
        </p:nvSpPr>
        <p:spPr>
          <a:xfrm>
            <a:off x="537425" y="3240750"/>
            <a:ext cx="3705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3" y="1376047"/>
            <a:ext cx="6001415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1: Check the proportion of 0 and 1 in Churn label</a:t>
            </a: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 smtClean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Data Preparation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 dirty="0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090" y="2040111"/>
            <a:ext cx="2753644" cy="19296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2" r="15309"/>
          <a:stretch/>
        </p:blipFill>
        <p:spPr>
          <a:xfrm>
            <a:off x="3858727" y="2045822"/>
            <a:ext cx="1935717" cy="20039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65203" y="2237634"/>
            <a:ext cx="27002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Dapat </a:t>
            </a:r>
            <a:r>
              <a:rPr lang="en-US" dirty="0" err="1" smtClean="0"/>
              <a:t>terlihat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</a:t>
            </a:r>
            <a:r>
              <a:rPr lang="en-US" dirty="0" err="1"/>
              <a:t>sebaran</a:t>
            </a:r>
            <a:r>
              <a:rPr lang="en-US" dirty="0"/>
              <a:t> data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mayoritas</a:t>
            </a:r>
            <a:r>
              <a:rPr lang="en-US" dirty="0"/>
              <a:t> customer tidak </a:t>
            </a:r>
            <a:r>
              <a:rPr lang="en-US" dirty="0" err="1" smtClean="0"/>
              <a:t>melakukan</a:t>
            </a:r>
            <a:r>
              <a:rPr lang="en-US" dirty="0" smtClean="0"/>
              <a:t> churn, dengan detail: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91993" y="3244403"/>
            <a:ext cx="30248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 smtClean="0"/>
              <a:t>Churn </a:t>
            </a:r>
            <a:r>
              <a:rPr lang="en-US" dirty="0" err="1" smtClean="0"/>
              <a:t>sebanyak</a:t>
            </a:r>
            <a:r>
              <a:rPr lang="en-US" dirty="0" smtClean="0"/>
              <a:t> 483 (14%)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 smtClean="0"/>
              <a:t>No Churn </a:t>
            </a:r>
            <a:r>
              <a:rPr lang="en-US" dirty="0" err="1" smtClean="0"/>
              <a:t>sebanyak</a:t>
            </a:r>
            <a:r>
              <a:rPr lang="en-US" dirty="0" smtClean="0"/>
              <a:t> 2850 (86%)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7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517750" y="1101600"/>
            <a:ext cx="6253800" cy="29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400"/>
              <a:buFont typeface="Maven Pro SemiBold"/>
              <a:buAutoNum type="arabicPeriod"/>
            </a:pPr>
            <a:r>
              <a:rPr lang="en" sz="2400">
                <a:solidFill>
                  <a:srgbClr val="282828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Latar Belakang</a:t>
            </a:r>
            <a:endParaRPr sz="2400">
              <a:solidFill>
                <a:srgbClr val="282828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400"/>
              <a:buFont typeface="Maven Pro SemiBold"/>
              <a:buAutoNum type="arabicPeriod"/>
            </a:pPr>
            <a:r>
              <a:rPr lang="en" sz="2400">
                <a:solidFill>
                  <a:srgbClr val="282828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Explorasi Data dan Visualisasi</a:t>
            </a:r>
            <a:endParaRPr sz="2400">
              <a:solidFill>
                <a:srgbClr val="282828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400"/>
              <a:buFont typeface="Maven Pro SemiBold"/>
              <a:buAutoNum type="arabicPeriod"/>
            </a:pPr>
            <a:r>
              <a:rPr lang="en" sz="2400">
                <a:solidFill>
                  <a:srgbClr val="282828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Modelling</a:t>
            </a:r>
            <a:endParaRPr sz="2400">
              <a:solidFill>
                <a:srgbClr val="282828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400"/>
              <a:buFont typeface="Maven Pro SemiBold"/>
              <a:buAutoNum type="arabicPeriod"/>
            </a:pPr>
            <a:r>
              <a:rPr lang="en" sz="2400">
                <a:solidFill>
                  <a:srgbClr val="282828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Kesimpulan</a:t>
            </a:r>
            <a:endParaRPr sz="2400">
              <a:solidFill>
                <a:srgbClr val="282828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 r="43100" b="39246"/>
          <a:stretch/>
        </p:blipFill>
        <p:spPr>
          <a:xfrm>
            <a:off x="5082000" y="1401150"/>
            <a:ext cx="4061998" cy="37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Daftar Isi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8" name="Google Shape;88;p15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89" name="Google Shape;8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0" name="Google Shape;90;p15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15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92" name="Google Shape;92;p15"/>
            <p:cNvPicPr preferRelativeResize="0"/>
            <p:nvPr/>
          </p:nvPicPr>
          <p:blipFill rotWithShape="1">
            <a:blip r:embed="rId5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3" y="1376047"/>
            <a:ext cx="6001415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2: </a:t>
            </a:r>
            <a:r>
              <a:rPr lang="en-US" sz="1400" b="1" dirty="0">
                <a:solidFill>
                  <a:schemeClr val="tx1"/>
                </a:solidFill>
              </a:rPr>
              <a:t>Handling the imbalanced class distribution</a:t>
            </a: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 smtClean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Data Preparation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 dirty="0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939" y="1825426"/>
            <a:ext cx="2757705" cy="193250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951355" y="1917296"/>
            <a:ext cx="4221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 smtClean="0"/>
              <a:t>After </a:t>
            </a:r>
            <a:r>
              <a:rPr lang="en-US" dirty="0" err="1" smtClean="0"/>
              <a:t>OverSampling</a:t>
            </a:r>
            <a:r>
              <a:rPr lang="en-US" dirty="0"/>
              <a:t>, counts of label '1': [2850]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 smtClean="0"/>
              <a:t>After </a:t>
            </a:r>
            <a:r>
              <a:rPr lang="en-US" dirty="0" err="1"/>
              <a:t>OverSampling</a:t>
            </a:r>
            <a:r>
              <a:rPr lang="en-US" dirty="0"/>
              <a:t>, counts of label '0': [2850]</a:t>
            </a:r>
          </a:p>
        </p:txBody>
      </p:sp>
      <p:sp>
        <p:nvSpPr>
          <p:cNvPr id="4" name="Rectangle 3"/>
          <p:cNvSpPr/>
          <p:nvPr/>
        </p:nvSpPr>
        <p:spPr>
          <a:xfrm>
            <a:off x="946071" y="2571337"/>
            <a:ext cx="41117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 smtClean="0">
                <a:latin typeface="Helvetica Neue"/>
              </a:rPr>
              <a:t>Sebaran</a:t>
            </a:r>
            <a:r>
              <a:rPr lang="en-US" dirty="0" smtClean="0">
                <a:latin typeface="Helvetica Neue"/>
              </a:rPr>
              <a:t> </a:t>
            </a:r>
            <a:r>
              <a:rPr lang="en-US" dirty="0">
                <a:latin typeface="Helvetica Neue"/>
              </a:rPr>
              <a:t>data customer yang tidak </a:t>
            </a:r>
            <a:r>
              <a:rPr lang="en-US" dirty="0" err="1">
                <a:latin typeface="Helvetica Neue"/>
              </a:rPr>
              <a:t>melakukan</a:t>
            </a:r>
            <a:r>
              <a:rPr lang="en-US" dirty="0">
                <a:latin typeface="Helvetica Neue"/>
              </a:rPr>
              <a:t> </a:t>
            </a:r>
            <a:r>
              <a:rPr lang="en-US" dirty="0" smtClean="0">
                <a:latin typeface="Helvetica Neue"/>
              </a:rPr>
              <a:t>churn </a:t>
            </a:r>
            <a:r>
              <a:rPr lang="en-US" dirty="0">
                <a:latin typeface="Helvetica Neue"/>
              </a:rPr>
              <a:t>dengan yang </a:t>
            </a:r>
            <a:r>
              <a:rPr lang="en-US" dirty="0" smtClean="0">
                <a:latin typeface="Helvetica Neue"/>
              </a:rPr>
              <a:t>churn </a:t>
            </a:r>
            <a:r>
              <a:rPr lang="en-US" dirty="0" err="1">
                <a:latin typeface="Helvetica Neue"/>
              </a:rPr>
              <a:t>sudah</a:t>
            </a:r>
            <a:r>
              <a:rPr lang="en-US" dirty="0">
                <a:latin typeface="Helvetica Neue"/>
              </a:rPr>
              <a:t> balance </a:t>
            </a:r>
            <a:r>
              <a:rPr lang="en-US" dirty="0" err="1">
                <a:latin typeface="Helvetica Neue"/>
              </a:rPr>
              <a:t>setelah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dilakukan</a:t>
            </a:r>
            <a:r>
              <a:rPr lang="en-US" dirty="0">
                <a:latin typeface="Helvetica Neue"/>
              </a:rPr>
              <a:t> oversampling.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24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3" y="1376047"/>
            <a:ext cx="6001415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3: </a:t>
            </a:r>
            <a:r>
              <a:rPr lang="en-US" sz="1400" b="1" dirty="0" smtClean="0">
                <a:solidFill>
                  <a:schemeClr val="tx1"/>
                </a:solidFill>
              </a:rPr>
              <a:t>Train Split Test</a:t>
            </a:r>
          </a:p>
          <a:p>
            <a:pPr marL="0" indent="0" algn="just">
              <a:buNone/>
            </a:pP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     Dengan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proporsi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data training 60%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data test 40%,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didapat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:</a:t>
            </a:r>
            <a:endParaRPr lang="en-US" sz="14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 smtClean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Data Preparation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 dirty="0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12315" y="1876200"/>
            <a:ext cx="582739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 smtClean="0"/>
              <a:t>Before </a:t>
            </a:r>
            <a:r>
              <a:rPr lang="en-US" dirty="0" err="1"/>
              <a:t>OverSampling</a:t>
            </a:r>
            <a:r>
              <a:rPr lang="en-US" dirty="0"/>
              <a:t>, the shape of </a:t>
            </a:r>
            <a:r>
              <a:rPr lang="en-US" dirty="0" err="1"/>
              <a:t>train_X</a:t>
            </a:r>
            <a:r>
              <a:rPr lang="en-US" dirty="0"/>
              <a:t>: (1999, 10</a:t>
            </a:r>
            <a:r>
              <a:rPr lang="en-US" dirty="0" smtClean="0"/>
              <a:t>)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/>
              <a:t>Before </a:t>
            </a:r>
            <a:r>
              <a:rPr lang="en-US" dirty="0" err="1"/>
              <a:t>OverSampling</a:t>
            </a:r>
            <a:r>
              <a:rPr lang="en-US" dirty="0"/>
              <a:t>, the shape of </a:t>
            </a:r>
            <a:r>
              <a:rPr lang="en-US" dirty="0" err="1" smtClean="0"/>
              <a:t>test_X</a:t>
            </a:r>
            <a:r>
              <a:rPr lang="en-US" dirty="0"/>
              <a:t>: (</a:t>
            </a:r>
            <a:r>
              <a:rPr lang="en-US" dirty="0" smtClean="0"/>
              <a:t>1334, </a:t>
            </a:r>
            <a:r>
              <a:rPr lang="en-US" dirty="0"/>
              <a:t>10</a:t>
            </a:r>
            <a:r>
              <a:rPr lang="en-US" dirty="0" smtClean="0"/>
              <a:t>)</a:t>
            </a:r>
            <a:endParaRPr lang="en-US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 smtClean="0"/>
              <a:t>Before </a:t>
            </a:r>
            <a:r>
              <a:rPr lang="en-US" dirty="0" err="1"/>
              <a:t>OverSampling</a:t>
            </a:r>
            <a:r>
              <a:rPr lang="en-US" dirty="0"/>
              <a:t>, the shape of </a:t>
            </a:r>
            <a:r>
              <a:rPr lang="en-US" dirty="0" err="1"/>
              <a:t>train_y</a:t>
            </a:r>
            <a:r>
              <a:rPr lang="en-US" dirty="0"/>
              <a:t>: (1999</a:t>
            </a:r>
            <a:r>
              <a:rPr lang="en-US" dirty="0" smtClean="0"/>
              <a:t>,)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/>
              <a:t>Before </a:t>
            </a:r>
            <a:r>
              <a:rPr lang="en-US" dirty="0" err="1"/>
              <a:t>OverSampling</a:t>
            </a:r>
            <a:r>
              <a:rPr lang="en-US" dirty="0"/>
              <a:t>, the shape of </a:t>
            </a:r>
            <a:r>
              <a:rPr lang="en-US" dirty="0" err="1" smtClean="0"/>
              <a:t>test_y</a:t>
            </a:r>
            <a:r>
              <a:rPr lang="en-US" dirty="0" smtClean="0"/>
              <a:t>: </a:t>
            </a:r>
            <a:r>
              <a:rPr lang="en-US" dirty="0"/>
              <a:t>(</a:t>
            </a:r>
            <a:r>
              <a:rPr lang="en-US" dirty="0" smtClean="0"/>
              <a:t>1334,)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 smtClean="0"/>
              <a:t>After </a:t>
            </a:r>
            <a:r>
              <a:rPr lang="en-US" dirty="0" err="1"/>
              <a:t>OverSampling</a:t>
            </a:r>
            <a:r>
              <a:rPr lang="en-US" dirty="0"/>
              <a:t>, the shape of </a:t>
            </a:r>
            <a:r>
              <a:rPr lang="en-US" dirty="0" err="1"/>
              <a:t>train_X</a:t>
            </a:r>
            <a:r>
              <a:rPr lang="en-US" dirty="0"/>
              <a:t>: (3420, 10</a:t>
            </a:r>
            <a:r>
              <a:rPr lang="en-US" dirty="0" smtClean="0"/>
              <a:t>)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/>
              <a:t>After </a:t>
            </a:r>
            <a:r>
              <a:rPr lang="en-US" dirty="0" err="1"/>
              <a:t>OverSampling</a:t>
            </a:r>
            <a:r>
              <a:rPr lang="en-US" dirty="0"/>
              <a:t>, the shape of </a:t>
            </a:r>
            <a:r>
              <a:rPr lang="en-US" dirty="0" err="1" smtClean="0"/>
              <a:t>test_X</a:t>
            </a:r>
            <a:r>
              <a:rPr lang="en-US" dirty="0"/>
              <a:t>: </a:t>
            </a:r>
            <a:r>
              <a:rPr lang="en-US" dirty="0" smtClean="0"/>
              <a:t>(2280, </a:t>
            </a:r>
            <a:r>
              <a:rPr lang="en-US" dirty="0"/>
              <a:t>10</a:t>
            </a:r>
            <a:r>
              <a:rPr lang="en-US" dirty="0" smtClean="0"/>
              <a:t>)</a:t>
            </a:r>
            <a:endParaRPr lang="en-US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 smtClean="0"/>
              <a:t>After </a:t>
            </a:r>
            <a:r>
              <a:rPr lang="en-US" dirty="0" err="1"/>
              <a:t>OverSampling</a:t>
            </a:r>
            <a:r>
              <a:rPr lang="en-US" dirty="0"/>
              <a:t>, the shape of </a:t>
            </a:r>
            <a:r>
              <a:rPr lang="en-US" dirty="0" err="1"/>
              <a:t>train_y</a:t>
            </a:r>
            <a:r>
              <a:rPr lang="en-US" dirty="0"/>
              <a:t>: (3420</a:t>
            </a:r>
            <a:r>
              <a:rPr lang="en-US" dirty="0" smtClean="0"/>
              <a:t>,)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/>
              <a:t>After </a:t>
            </a:r>
            <a:r>
              <a:rPr lang="en-US" dirty="0" err="1"/>
              <a:t>OverSampling</a:t>
            </a:r>
            <a:r>
              <a:rPr lang="en-US" dirty="0"/>
              <a:t>, the shape of </a:t>
            </a:r>
            <a:r>
              <a:rPr lang="en-US" dirty="0" err="1" smtClean="0"/>
              <a:t>test_X</a:t>
            </a:r>
            <a:r>
              <a:rPr lang="en-US" dirty="0"/>
              <a:t>: </a:t>
            </a:r>
            <a:r>
              <a:rPr lang="en-US" dirty="0" smtClean="0"/>
              <a:t>(2280,)</a:t>
            </a:r>
            <a:endParaRPr lang="en-US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31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3" y="1376047"/>
            <a:ext cx="6001415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1: </a:t>
            </a:r>
            <a:r>
              <a:rPr lang="en-US" sz="1400" b="1" dirty="0" smtClean="0">
                <a:solidFill>
                  <a:schemeClr val="tx1"/>
                </a:solidFill>
              </a:rPr>
              <a:t>Logistic Regression</a:t>
            </a: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 smtClean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Classification </a:t>
            </a: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 dirty="0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97" y="887451"/>
            <a:ext cx="2412612" cy="178648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315313" y="2791597"/>
            <a:ext cx="2255396" cy="1849036"/>
            <a:chOff x="4208780" y="1727426"/>
            <a:chExt cx="3261092" cy="252215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623"/>
            <a:stretch/>
          </p:blipFill>
          <p:spPr>
            <a:xfrm>
              <a:off x="4399758" y="1727426"/>
              <a:ext cx="3070114" cy="35310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59"/>
            <a:stretch/>
          </p:blipFill>
          <p:spPr>
            <a:xfrm>
              <a:off x="4208780" y="2080534"/>
              <a:ext cx="3261092" cy="2169048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942240" y="1785728"/>
            <a:ext cx="505622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nn-NO" dirty="0" smtClean="0"/>
              <a:t>Data train: prediksi churn </a:t>
            </a:r>
            <a:r>
              <a:rPr lang="nn-NO" dirty="0"/>
              <a:t>yang sebenarnya </a:t>
            </a:r>
            <a:r>
              <a:rPr lang="nn-NO" dirty="0" smtClean="0"/>
              <a:t>churn </a:t>
            </a:r>
            <a:r>
              <a:rPr lang="nn-NO" dirty="0"/>
              <a:t>adalah 1284, prediksi tidak </a:t>
            </a:r>
            <a:r>
              <a:rPr lang="nn-NO" dirty="0" smtClean="0"/>
              <a:t>churn </a:t>
            </a:r>
            <a:r>
              <a:rPr lang="nn-NO" dirty="0"/>
              <a:t>yang sebenarnya tidak Churn adalah 1294, prediksi tidak </a:t>
            </a:r>
            <a:r>
              <a:rPr lang="nn-NO" dirty="0" smtClean="0"/>
              <a:t>churn </a:t>
            </a:r>
            <a:r>
              <a:rPr lang="nn-NO" dirty="0"/>
              <a:t>yang sebenarnya Churn adalah 423 dan prediksi churn yang sebenarnya tidak churn adalah 419</a:t>
            </a:r>
            <a:r>
              <a:rPr lang="nn-NO" dirty="0" smtClean="0"/>
              <a:t>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 smtClean="0"/>
              <a:t>Data test: </a:t>
            </a:r>
            <a:r>
              <a:rPr lang="en-US" dirty="0" err="1" smtClean="0"/>
              <a:t>prediksi</a:t>
            </a:r>
            <a:r>
              <a:rPr lang="en-US" dirty="0" smtClean="0"/>
              <a:t> churn </a:t>
            </a:r>
            <a:r>
              <a:rPr lang="en-US" dirty="0"/>
              <a:t>yang </a:t>
            </a:r>
            <a:r>
              <a:rPr lang="en-US" dirty="0" err="1"/>
              <a:t>sebenarnya</a:t>
            </a:r>
            <a:r>
              <a:rPr lang="en-US" dirty="0"/>
              <a:t> churn adalah 854, </a:t>
            </a:r>
            <a:r>
              <a:rPr lang="en-US" dirty="0" err="1"/>
              <a:t>prediksi</a:t>
            </a:r>
            <a:r>
              <a:rPr lang="en-US" dirty="0"/>
              <a:t> tidak </a:t>
            </a:r>
            <a:r>
              <a:rPr lang="en-US" dirty="0" smtClean="0"/>
              <a:t>churn </a:t>
            </a:r>
            <a:r>
              <a:rPr lang="en-US" dirty="0"/>
              <a:t>yang </a:t>
            </a:r>
            <a:r>
              <a:rPr lang="en-US" dirty="0" err="1"/>
              <a:t>sebenarnya</a:t>
            </a:r>
            <a:r>
              <a:rPr lang="en-US" dirty="0"/>
              <a:t> tidak Churn adalah 861, </a:t>
            </a:r>
            <a:r>
              <a:rPr lang="en-US" dirty="0" err="1"/>
              <a:t>prediksi</a:t>
            </a:r>
            <a:r>
              <a:rPr lang="en-US" dirty="0"/>
              <a:t> tidak churn yang </a:t>
            </a:r>
            <a:r>
              <a:rPr lang="en-US" dirty="0" err="1"/>
              <a:t>sebenarnya</a:t>
            </a:r>
            <a:r>
              <a:rPr lang="en-US" dirty="0"/>
              <a:t> Churn adalah 289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smtClean="0"/>
              <a:t>churn </a:t>
            </a:r>
            <a:r>
              <a:rPr lang="en-US" dirty="0"/>
              <a:t>yang </a:t>
            </a:r>
            <a:r>
              <a:rPr lang="en-US" dirty="0" err="1"/>
              <a:t>sebenarnya</a:t>
            </a:r>
            <a:r>
              <a:rPr lang="en-US" dirty="0"/>
              <a:t> tidak Churn adalah 276.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5922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3" y="1376047"/>
            <a:ext cx="6001415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2: </a:t>
            </a:r>
            <a:r>
              <a:rPr lang="en-US" sz="1400" b="1" dirty="0" smtClean="0">
                <a:solidFill>
                  <a:schemeClr val="tx1"/>
                </a:solidFill>
              </a:rPr>
              <a:t>Decision Tree</a:t>
            </a: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 smtClean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Classification </a:t>
            </a: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 dirty="0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42240" y="1785728"/>
            <a:ext cx="50562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nn-NO" dirty="0" smtClean="0"/>
              <a:t>Data test: </a:t>
            </a:r>
            <a:r>
              <a:rPr lang="nn-NO" dirty="0"/>
              <a:t>prediksi </a:t>
            </a:r>
            <a:r>
              <a:rPr lang="nn-NO" dirty="0" smtClean="0"/>
              <a:t>churn </a:t>
            </a:r>
            <a:r>
              <a:rPr lang="nn-NO" dirty="0"/>
              <a:t>yang sebenarnya churn adalah 1127, prediksi tidak </a:t>
            </a:r>
            <a:r>
              <a:rPr lang="nn-NO" dirty="0" smtClean="0"/>
              <a:t>churn </a:t>
            </a:r>
            <a:r>
              <a:rPr lang="nn-NO" dirty="0"/>
              <a:t>yang sebenarnya tidak </a:t>
            </a:r>
            <a:r>
              <a:rPr lang="nn-NO" dirty="0" smtClean="0"/>
              <a:t>churn </a:t>
            </a:r>
            <a:r>
              <a:rPr lang="nn-NO" dirty="0"/>
              <a:t>adalah 1058, prediksi tidak churn yang sebenarnya </a:t>
            </a:r>
            <a:r>
              <a:rPr lang="nn-NO" dirty="0" smtClean="0"/>
              <a:t>churn </a:t>
            </a:r>
            <a:r>
              <a:rPr lang="nn-NO" dirty="0"/>
              <a:t>adalah 16 dan prediksi </a:t>
            </a:r>
            <a:r>
              <a:rPr lang="nn-NO" dirty="0" smtClean="0"/>
              <a:t>churn </a:t>
            </a:r>
            <a:r>
              <a:rPr lang="nn-NO" dirty="0"/>
              <a:t>yang sebenarnya tidak </a:t>
            </a:r>
            <a:r>
              <a:rPr lang="nn-NO" dirty="0" smtClean="0"/>
              <a:t>churn </a:t>
            </a:r>
            <a:r>
              <a:rPr lang="nn-NO" dirty="0"/>
              <a:t>adalah 79</a:t>
            </a:r>
            <a:r>
              <a:rPr lang="nn-NO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7" t="22666" r="37500" b="6074"/>
          <a:stretch/>
        </p:blipFill>
        <p:spPr>
          <a:xfrm>
            <a:off x="6139820" y="2026940"/>
            <a:ext cx="2280280" cy="22247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6" t="59062" r="52889" b="24938"/>
          <a:stretch/>
        </p:blipFill>
        <p:spPr>
          <a:xfrm>
            <a:off x="3692700" y="3477487"/>
            <a:ext cx="21437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2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3" y="1376047"/>
            <a:ext cx="6001415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3: </a:t>
            </a:r>
            <a:r>
              <a:rPr lang="en-US" sz="1400" b="1" dirty="0" smtClean="0">
                <a:solidFill>
                  <a:schemeClr val="tx1"/>
                </a:solidFill>
              </a:rPr>
              <a:t>Random Forest</a:t>
            </a: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 smtClean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Classification </a:t>
            </a: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28" y="2791597"/>
            <a:ext cx="2339143" cy="18490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76" y="861963"/>
            <a:ext cx="2458654" cy="1820574"/>
          </a:xfrm>
          <a:prstGeom prst="rect">
            <a:avLst/>
          </a:prstGeom>
        </p:spPr>
      </p:pic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 dirty="0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42240" y="1785728"/>
            <a:ext cx="505622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nn-NO" dirty="0" smtClean="0"/>
              <a:t>Data train: </a:t>
            </a:r>
            <a:r>
              <a:rPr lang="nn-NO" dirty="0"/>
              <a:t>prediksi </a:t>
            </a:r>
            <a:r>
              <a:rPr lang="nn-NO" dirty="0" smtClean="0"/>
              <a:t>churn </a:t>
            </a:r>
            <a:r>
              <a:rPr lang="nn-NO" dirty="0"/>
              <a:t>yang sebenarnya c</a:t>
            </a:r>
            <a:r>
              <a:rPr lang="nn-NO" dirty="0" smtClean="0"/>
              <a:t>hurn </a:t>
            </a:r>
            <a:r>
              <a:rPr lang="nn-NO" dirty="0"/>
              <a:t>adalah 1707, prediksi tidak </a:t>
            </a:r>
            <a:r>
              <a:rPr lang="nn-NO" dirty="0" smtClean="0"/>
              <a:t>churn </a:t>
            </a:r>
            <a:r>
              <a:rPr lang="nn-NO" dirty="0"/>
              <a:t>yang sebenarnya tidak </a:t>
            </a:r>
            <a:r>
              <a:rPr lang="nn-NO" dirty="0" smtClean="0"/>
              <a:t>churn </a:t>
            </a:r>
            <a:r>
              <a:rPr lang="nn-NO" dirty="0"/>
              <a:t>adalah 1713, prediksi tidak </a:t>
            </a:r>
            <a:r>
              <a:rPr lang="nn-NO" dirty="0" smtClean="0"/>
              <a:t>churn </a:t>
            </a:r>
            <a:r>
              <a:rPr lang="nn-NO" dirty="0"/>
              <a:t>yang sebenarnya </a:t>
            </a:r>
            <a:r>
              <a:rPr lang="nn-NO" dirty="0" smtClean="0"/>
              <a:t>churn </a:t>
            </a:r>
            <a:r>
              <a:rPr lang="nn-NO" dirty="0"/>
              <a:t>adalah 0 dan prediksi churn yang sebenarnya tidak churn adalah 0</a:t>
            </a:r>
            <a:r>
              <a:rPr lang="nn-NO" dirty="0" smtClean="0"/>
              <a:t>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 smtClean="0"/>
              <a:t>Data test</a:t>
            </a:r>
            <a:r>
              <a:rPr lang="en-US" dirty="0"/>
              <a:t>: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smtClean="0"/>
              <a:t>churn </a:t>
            </a:r>
            <a:r>
              <a:rPr lang="en-US" dirty="0"/>
              <a:t>yang </a:t>
            </a:r>
            <a:r>
              <a:rPr lang="en-US" dirty="0" err="1"/>
              <a:t>sebenarnya</a:t>
            </a:r>
            <a:r>
              <a:rPr lang="en-US" dirty="0"/>
              <a:t> </a:t>
            </a:r>
            <a:r>
              <a:rPr lang="en-US" dirty="0" smtClean="0"/>
              <a:t>churn </a:t>
            </a:r>
            <a:r>
              <a:rPr lang="en-US" dirty="0"/>
              <a:t>adalah 1129, </a:t>
            </a:r>
            <a:r>
              <a:rPr lang="en-US" dirty="0" err="1"/>
              <a:t>prediksi</a:t>
            </a:r>
            <a:r>
              <a:rPr lang="en-US" dirty="0"/>
              <a:t> tidak </a:t>
            </a:r>
            <a:r>
              <a:rPr lang="en-US" dirty="0" smtClean="0"/>
              <a:t>churn </a:t>
            </a:r>
            <a:r>
              <a:rPr lang="en-US" dirty="0"/>
              <a:t>yang </a:t>
            </a:r>
            <a:r>
              <a:rPr lang="en-US" dirty="0" err="1"/>
              <a:t>sebenarnya</a:t>
            </a:r>
            <a:r>
              <a:rPr lang="en-US" dirty="0"/>
              <a:t> tidak </a:t>
            </a:r>
            <a:r>
              <a:rPr lang="en-US" dirty="0" smtClean="0"/>
              <a:t>churn </a:t>
            </a:r>
            <a:r>
              <a:rPr lang="en-US" dirty="0"/>
              <a:t>adalah 1072, </a:t>
            </a:r>
            <a:r>
              <a:rPr lang="en-US" dirty="0" err="1"/>
              <a:t>prediksi</a:t>
            </a:r>
            <a:r>
              <a:rPr lang="en-US" dirty="0"/>
              <a:t> tidak </a:t>
            </a:r>
            <a:r>
              <a:rPr lang="en-US" dirty="0" smtClean="0"/>
              <a:t>churn </a:t>
            </a:r>
            <a:r>
              <a:rPr lang="en-US" dirty="0"/>
              <a:t>yang </a:t>
            </a:r>
            <a:r>
              <a:rPr lang="en-US" dirty="0" err="1"/>
              <a:t>sebenarnya</a:t>
            </a:r>
            <a:r>
              <a:rPr lang="en-US" dirty="0"/>
              <a:t> </a:t>
            </a:r>
            <a:r>
              <a:rPr lang="en-US" dirty="0" smtClean="0"/>
              <a:t>churn </a:t>
            </a:r>
            <a:r>
              <a:rPr lang="en-US" dirty="0"/>
              <a:t>adalah 14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churn yang </a:t>
            </a:r>
            <a:r>
              <a:rPr lang="en-US" dirty="0" err="1"/>
              <a:t>sebenarnya</a:t>
            </a:r>
            <a:r>
              <a:rPr lang="en-US" dirty="0"/>
              <a:t> tidak churn adalah 65.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622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71" y="861963"/>
            <a:ext cx="2458653" cy="182057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282" y="2817050"/>
            <a:ext cx="2339142" cy="1849036"/>
          </a:xfrm>
          <a:prstGeom prst="rect">
            <a:avLst/>
          </a:prstGeom>
        </p:spPr>
      </p:pic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3" y="1376047"/>
            <a:ext cx="6001415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4: </a:t>
            </a:r>
            <a:r>
              <a:rPr lang="en-US" sz="1400" b="1" dirty="0" smtClean="0">
                <a:solidFill>
                  <a:schemeClr val="tx1"/>
                </a:solidFill>
              </a:rPr>
              <a:t>Gradient Boosting</a:t>
            </a: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6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 smtClean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Classification </a:t>
            </a: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 dirty="0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42240" y="1785728"/>
            <a:ext cx="505622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nn-NO" dirty="0" smtClean="0"/>
              <a:t>Data train</a:t>
            </a:r>
            <a:r>
              <a:rPr lang="nn-NO" dirty="0"/>
              <a:t>: prediksi </a:t>
            </a:r>
            <a:r>
              <a:rPr lang="nn-NO" dirty="0" smtClean="0"/>
              <a:t>churn </a:t>
            </a:r>
            <a:r>
              <a:rPr lang="nn-NO" dirty="0"/>
              <a:t>yang sebenarnya </a:t>
            </a:r>
            <a:r>
              <a:rPr lang="nn-NO" dirty="0" smtClean="0"/>
              <a:t>churn </a:t>
            </a:r>
            <a:r>
              <a:rPr lang="nn-NO" dirty="0"/>
              <a:t>adalah 1521, prediksi tidak </a:t>
            </a:r>
            <a:r>
              <a:rPr lang="nn-NO" dirty="0" smtClean="0"/>
              <a:t>churn </a:t>
            </a:r>
            <a:r>
              <a:rPr lang="nn-NO" dirty="0"/>
              <a:t>yang sebenarnya tidak </a:t>
            </a:r>
            <a:r>
              <a:rPr lang="nn-NO" dirty="0" smtClean="0"/>
              <a:t>churn </a:t>
            </a:r>
            <a:r>
              <a:rPr lang="nn-NO" dirty="0"/>
              <a:t>adalah 1594, prediksi tidak </a:t>
            </a:r>
            <a:r>
              <a:rPr lang="nn-NO" dirty="0" smtClean="0"/>
              <a:t>churn </a:t>
            </a:r>
            <a:r>
              <a:rPr lang="nn-NO" dirty="0"/>
              <a:t>yang sebenarnya </a:t>
            </a:r>
            <a:r>
              <a:rPr lang="nn-NO" dirty="0" smtClean="0"/>
              <a:t>churn </a:t>
            </a:r>
            <a:r>
              <a:rPr lang="nn-NO" dirty="0"/>
              <a:t>adalah 186 dan prediksi churn yang sebenarnya tidak churn adalah </a:t>
            </a:r>
            <a:r>
              <a:rPr lang="nn-NO" dirty="0" smtClean="0"/>
              <a:t>119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 smtClean="0"/>
              <a:t>Data test</a:t>
            </a:r>
            <a:r>
              <a:rPr lang="en-US" dirty="0"/>
              <a:t>: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smtClean="0"/>
              <a:t>churn </a:t>
            </a:r>
            <a:r>
              <a:rPr lang="en-US" dirty="0"/>
              <a:t>yang </a:t>
            </a:r>
            <a:r>
              <a:rPr lang="en-US" dirty="0" err="1"/>
              <a:t>sebenarnya</a:t>
            </a:r>
            <a:r>
              <a:rPr lang="en-US" dirty="0"/>
              <a:t> </a:t>
            </a:r>
            <a:r>
              <a:rPr lang="en-US" dirty="0" smtClean="0"/>
              <a:t>churn </a:t>
            </a:r>
            <a:r>
              <a:rPr lang="en-US" dirty="0"/>
              <a:t>adalah 1019, </a:t>
            </a:r>
            <a:r>
              <a:rPr lang="en-US" dirty="0" err="1"/>
              <a:t>prediksi</a:t>
            </a:r>
            <a:r>
              <a:rPr lang="en-US" dirty="0"/>
              <a:t> tidak </a:t>
            </a:r>
            <a:r>
              <a:rPr lang="en-US" dirty="0" smtClean="0"/>
              <a:t>churn </a:t>
            </a:r>
            <a:r>
              <a:rPr lang="en-US" dirty="0"/>
              <a:t>yang </a:t>
            </a:r>
            <a:r>
              <a:rPr lang="en-US" dirty="0" err="1"/>
              <a:t>sebenarnya</a:t>
            </a:r>
            <a:r>
              <a:rPr lang="en-US" dirty="0"/>
              <a:t> tidak </a:t>
            </a:r>
            <a:r>
              <a:rPr lang="en-US" dirty="0" smtClean="0"/>
              <a:t>churn </a:t>
            </a:r>
            <a:r>
              <a:rPr lang="en-US" dirty="0"/>
              <a:t>adalah 1017, </a:t>
            </a:r>
            <a:r>
              <a:rPr lang="en-US" dirty="0" err="1"/>
              <a:t>prediksi</a:t>
            </a:r>
            <a:r>
              <a:rPr lang="en-US" dirty="0"/>
              <a:t> tidak </a:t>
            </a:r>
            <a:r>
              <a:rPr lang="en-US" dirty="0" smtClean="0"/>
              <a:t>churn </a:t>
            </a:r>
            <a:r>
              <a:rPr lang="en-US" dirty="0"/>
              <a:t>yang </a:t>
            </a:r>
            <a:r>
              <a:rPr lang="en-US" dirty="0" err="1"/>
              <a:t>sebenarnya</a:t>
            </a:r>
            <a:r>
              <a:rPr lang="en-US" dirty="0"/>
              <a:t> </a:t>
            </a:r>
            <a:r>
              <a:rPr lang="en-US" dirty="0" smtClean="0"/>
              <a:t>churn </a:t>
            </a:r>
            <a:r>
              <a:rPr lang="en-US" dirty="0"/>
              <a:t>adalah 124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churn yang </a:t>
            </a:r>
            <a:r>
              <a:rPr lang="en-US" dirty="0" err="1"/>
              <a:t>sebenarnya</a:t>
            </a:r>
            <a:r>
              <a:rPr lang="en-US" dirty="0"/>
              <a:t> tidak churn adalah 120.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685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3" y="1376047"/>
            <a:ext cx="6001415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endParaRPr lang="en-US" sz="1400" b="1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 smtClean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 Evaluation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 dirty="0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42240" y="3811860"/>
            <a:ext cx="7242404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endParaRPr lang="en-US" sz="900" dirty="0" smtClean="0"/>
          </a:p>
          <a:p>
            <a:pPr algn="just"/>
            <a:r>
              <a:rPr lang="en-US" dirty="0" err="1" smtClean="0"/>
              <a:t>Hasilnya</a:t>
            </a:r>
            <a:r>
              <a:rPr lang="en-US" dirty="0" smtClean="0"/>
              <a:t>, </a:t>
            </a:r>
            <a:r>
              <a:rPr lang="en-US" b="1" dirty="0">
                <a:solidFill>
                  <a:srgbClr val="282828"/>
                </a:solidFill>
                <a:latin typeface="Inter"/>
                <a:ea typeface="Inter"/>
                <a:sym typeface="Inter"/>
              </a:rPr>
              <a:t>i</a:t>
            </a:r>
            <a:r>
              <a:rPr lang="en-US" b="1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mbalance</a:t>
            </a:r>
            <a:r>
              <a:rPr lang="en-US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menyebabkan</a:t>
            </a:r>
            <a:r>
              <a:rPr lang="en-US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output </a:t>
            </a:r>
            <a:r>
              <a:rPr lang="en-US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data test pada model </a:t>
            </a:r>
            <a:r>
              <a:rPr lang="en-US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awal</a:t>
            </a:r>
            <a:r>
              <a:rPr lang="en-US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1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overfitting</a:t>
            </a:r>
            <a:r>
              <a:rPr lang="en-US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, the model is more biased towards majority class.</a:t>
            </a:r>
            <a:endParaRPr lang="en-US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942240" y="1443512"/>
            <a:ext cx="72424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 smtClean="0"/>
              <a:t>Sebelumnya</a:t>
            </a:r>
            <a:r>
              <a:rPr lang="en-US" dirty="0" smtClean="0"/>
              <a:t> kami </a:t>
            </a:r>
            <a:r>
              <a:rPr lang="en-US" dirty="0" err="1" smtClean="0"/>
              <a:t>telah</a:t>
            </a:r>
            <a:r>
              <a:rPr lang="en-US" dirty="0" smtClean="0"/>
              <a:t> </a:t>
            </a:r>
            <a:r>
              <a:rPr lang="en-US" dirty="0" err="1" smtClean="0"/>
              <a:t>mencoba</a:t>
            </a:r>
            <a:r>
              <a:rPr lang="en-US" dirty="0"/>
              <a:t> </a:t>
            </a:r>
            <a:r>
              <a:rPr lang="en-US" dirty="0" err="1" smtClean="0"/>
              <a:t>memodelkan</a:t>
            </a:r>
            <a:r>
              <a:rPr lang="en-US" dirty="0" smtClean="0"/>
              <a:t> </a:t>
            </a:r>
            <a:r>
              <a:rPr lang="en-US" dirty="0" err="1" smtClean="0"/>
              <a:t>tanpa</a:t>
            </a:r>
            <a:r>
              <a:rPr lang="en-US" dirty="0" smtClean="0"/>
              <a:t> resampling,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evaluasi</a:t>
            </a:r>
            <a:r>
              <a:rPr lang="en-US" dirty="0" smtClean="0"/>
              <a:t> </a:t>
            </a:r>
            <a:r>
              <a:rPr lang="en-US" dirty="0" err="1" smtClean="0"/>
              <a:t>masing-masing</a:t>
            </a:r>
            <a:r>
              <a:rPr lang="en-US" dirty="0" smtClean="0"/>
              <a:t> </a:t>
            </a:r>
            <a:r>
              <a:rPr lang="en-US" dirty="0" err="1" smtClean="0"/>
              <a:t>matriks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berikut</a:t>
            </a:r>
            <a:r>
              <a:rPr lang="en-US" dirty="0" smtClean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6" t="31556" r="49834" b="50963"/>
          <a:stretch/>
        </p:blipFill>
        <p:spPr>
          <a:xfrm>
            <a:off x="1455420" y="2178491"/>
            <a:ext cx="2661772" cy="830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3" t="49037" r="49000" b="32445"/>
          <a:stretch/>
        </p:blipFill>
        <p:spPr>
          <a:xfrm>
            <a:off x="1349936" y="3150115"/>
            <a:ext cx="2872740" cy="9525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994440" y="2063157"/>
            <a:ext cx="72424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1)				3)</a:t>
            </a:r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2)				4)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0" t="67111" r="48833" b="15556"/>
          <a:stretch/>
        </p:blipFill>
        <p:spPr>
          <a:xfrm>
            <a:off x="5380484" y="2117875"/>
            <a:ext cx="2804160" cy="891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7" t="42519" r="49416" b="38666"/>
          <a:stretch/>
        </p:blipFill>
        <p:spPr>
          <a:xfrm>
            <a:off x="5268468" y="3134077"/>
            <a:ext cx="2849880" cy="96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1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994440" y="2063157"/>
            <a:ext cx="72424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1)				3)</a:t>
            </a:r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2)				4)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0" t="66667" r="49667" b="15111"/>
          <a:stretch/>
        </p:blipFill>
        <p:spPr>
          <a:xfrm>
            <a:off x="5389246" y="3144634"/>
            <a:ext cx="2750820" cy="937260"/>
          </a:xfrm>
          <a:prstGeom prst="rect">
            <a:avLst/>
          </a:prstGeom>
        </p:spPr>
      </p:pic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3" y="1376047"/>
            <a:ext cx="6001415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endParaRPr lang="en-US" sz="1400" b="1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4" t="24741" r="49333" b="58370"/>
          <a:stretch/>
        </p:blipFill>
        <p:spPr>
          <a:xfrm>
            <a:off x="1376606" y="2132427"/>
            <a:ext cx="2819400" cy="868680"/>
          </a:xfrm>
          <a:prstGeom prst="rect">
            <a:avLst/>
          </a:prstGeom>
        </p:spPr>
      </p:pic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6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3" t="41481" r="49916" b="40149"/>
          <a:stretch/>
        </p:blipFill>
        <p:spPr>
          <a:xfrm>
            <a:off x="1460426" y="3154909"/>
            <a:ext cx="2651760" cy="944880"/>
          </a:xfrm>
          <a:prstGeom prst="rect">
            <a:avLst/>
          </a:prstGeom>
        </p:spPr>
      </p:pic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 smtClean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 Evaluation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 dirty="0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6" t="48741" r="49250" b="33037"/>
          <a:stretch/>
        </p:blipFill>
        <p:spPr>
          <a:xfrm>
            <a:off x="5377816" y="2063847"/>
            <a:ext cx="2773680" cy="93726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942240" y="3811860"/>
            <a:ext cx="7242404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endParaRPr lang="en-US" sz="900" dirty="0" smtClean="0"/>
          </a:p>
          <a:p>
            <a:pPr marL="0" lvl="0" indent="0">
              <a:spcAft>
                <a:spcPts val="1000"/>
              </a:spcAft>
              <a:buNone/>
            </a:pPr>
            <a:r>
              <a:rPr lang="en-US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We see their </a:t>
            </a:r>
            <a:r>
              <a:rPr lang="en-US" b="1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accuracy and recall </a:t>
            </a:r>
            <a:r>
              <a:rPr lang="en-US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results, the recall value of minority class has also improved. This is a good model compared to the previous one. Recall is great.</a:t>
            </a:r>
            <a:endParaRPr lang="en-US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42240" y="1443512"/>
            <a:ext cx="72424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pada </a:t>
            </a:r>
            <a:r>
              <a:rPr lang="en-US" dirty="0" err="1"/>
              <a:t>bagian</a:t>
            </a:r>
            <a:r>
              <a:rPr lang="en-US" dirty="0"/>
              <a:t> data preparation,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evaluasi</a:t>
            </a:r>
            <a:r>
              <a:rPr lang="en-US" dirty="0"/>
              <a:t> </a:t>
            </a:r>
            <a:r>
              <a:rPr lang="en-US" dirty="0" err="1"/>
              <a:t>masing-masing</a:t>
            </a:r>
            <a:r>
              <a:rPr lang="en-US" dirty="0"/>
              <a:t> </a:t>
            </a:r>
            <a:r>
              <a:rPr lang="en-US" dirty="0" err="1"/>
              <a:t>matriks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b="1" dirty="0"/>
              <a:t>oversampling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3" y="1376047"/>
            <a:ext cx="6001415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endParaRPr lang="en-US" sz="1400" b="1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 smtClean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 Evaluation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 dirty="0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42240" y="1443512"/>
            <a:ext cx="7242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/>
              <a:t>H</a:t>
            </a:r>
            <a:r>
              <a:rPr lang="en-US" dirty="0" err="1" smtClean="0"/>
              <a:t>asil</a:t>
            </a:r>
            <a:r>
              <a:rPr lang="en-US" dirty="0" smtClean="0"/>
              <a:t> </a:t>
            </a:r>
            <a:r>
              <a:rPr lang="en-US" dirty="0" err="1" smtClean="0"/>
              <a:t>evaluasi</a:t>
            </a:r>
            <a:r>
              <a:rPr lang="en-US" dirty="0" smtClean="0"/>
              <a:t> data test </a:t>
            </a:r>
            <a:r>
              <a:rPr lang="en-US" dirty="0" err="1" smtClean="0"/>
              <a:t>setiap</a:t>
            </a:r>
            <a:r>
              <a:rPr lang="en-US" dirty="0" smtClean="0"/>
              <a:t> model </a:t>
            </a:r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b="1" dirty="0" smtClean="0"/>
              <a:t>oversampling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berikut</a:t>
            </a:r>
            <a:r>
              <a:rPr lang="en-US" dirty="0" smtClean="0"/>
              <a:t>: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656925"/>
              </p:ext>
            </p:extLst>
          </p:nvPr>
        </p:nvGraphicFramePr>
        <p:xfrm>
          <a:off x="1635619" y="2071370"/>
          <a:ext cx="60960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85761"/>
                <a:gridCol w="1262239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Recall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Precision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Accuracy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Logistic Regression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0.7478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0.7479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0.7478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Decision Tree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0.9529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0.9549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0.9530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Random Forest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0.9683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0.9689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0.9684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Gradient</a:t>
                      </a:r>
                      <a:r>
                        <a:rPr lang="en-US" sz="1200" baseline="0" dirty="0" smtClean="0">
                          <a:latin typeface="Inter" panose="020B0604020202020204" charset="0"/>
                          <a:ea typeface="Inter" panose="020B0604020202020204" charset="0"/>
                        </a:rPr>
                        <a:t> Boosting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0.8833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0.8833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0.8833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39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>
            <a:spLocks noGrp="1"/>
          </p:cNvSpPr>
          <p:nvPr>
            <p:ph type="title"/>
          </p:nvPr>
        </p:nvSpPr>
        <p:spPr>
          <a:xfrm>
            <a:off x="537425" y="1457350"/>
            <a:ext cx="5455500" cy="17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Conclusion</a:t>
            </a:r>
            <a:endParaRPr sz="3600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247" name="Google Shape;247;p27"/>
          <p:cNvPicPr preferRelativeResize="0"/>
          <p:nvPr/>
        </p:nvPicPr>
        <p:blipFill rotWithShape="1">
          <a:blip r:embed="rId3">
            <a:alphaModFix amt="50000"/>
          </a:blip>
          <a:srcRect r="43100" b="39246"/>
          <a:stretch/>
        </p:blipFill>
        <p:spPr>
          <a:xfrm>
            <a:off x="5082000" y="1401150"/>
            <a:ext cx="4061998" cy="37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7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9" name="Google Shape;249;p27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PUT THE TOPIC HERE AS OVERHEAD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50" name="Google Shape;250;p27"/>
          <p:cNvCxnSpPr/>
          <p:nvPr/>
        </p:nvCxnSpPr>
        <p:spPr>
          <a:xfrm>
            <a:off x="8315586" y="184990"/>
            <a:ext cx="0" cy="14467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27"/>
          <p:cNvCxnSpPr/>
          <p:nvPr/>
        </p:nvCxnSpPr>
        <p:spPr>
          <a:xfrm>
            <a:off x="8315529" y="184990"/>
            <a:ext cx="0" cy="14467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2" name="Google Shape;252;p27"/>
          <p:cNvPicPr preferRelativeResize="0"/>
          <p:nvPr/>
        </p:nvPicPr>
        <p:blipFill rotWithShape="1">
          <a:blip r:embed="rId4">
            <a:alphaModFix/>
          </a:blip>
          <a:srcRect l="9895" r="8731" b="31665"/>
          <a:stretch/>
        </p:blipFill>
        <p:spPr>
          <a:xfrm>
            <a:off x="7503025" y="95799"/>
            <a:ext cx="681626" cy="2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7"/>
          <p:cNvPicPr preferRelativeResize="0"/>
          <p:nvPr/>
        </p:nvPicPr>
        <p:blipFill rotWithShape="1">
          <a:blip r:embed="rId5">
            <a:alphaModFix/>
          </a:blip>
          <a:srcRect l="9895" t="68332" r="8731"/>
          <a:stretch/>
        </p:blipFill>
        <p:spPr>
          <a:xfrm>
            <a:off x="7503025" y="316596"/>
            <a:ext cx="681626" cy="1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6725" y="117900"/>
            <a:ext cx="523075" cy="27890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Conclusion</a:t>
            </a:r>
            <a:endParaRPr sz="10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6" name="Google Shape;256;p27"/>
          <p:cNvSpPr txBox="1"/>
          <p:nvPr/>
        </p:nvSpPr>
        <p:spPr>
          <a:xfrm>
            <a:off x="537425" y="3240750"/>
            <a:ext cx="3705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537425" y="1457350"/>
            <a:ext cx="5455500" cy="17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Latar Belakang</a:t>
            </a:r>
            <a:endParaRPr sz="3600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 rotWithShape="1">
          <a:blip r:embed="rId3">
            <a:alphaModFix amt="50000"/>
          </a:blip>
          <a:srcRect r="43100" b="39246"/>
          <a:stretch/>
        </p:blipFill>
        <p:spPr>
          <a:xfrm>
            <a:off x="5082000" y="1401150"/>
            <a:ext cx="4061998" cy="37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PUT THE TOPIC HERE AS OVERHEAD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01" name="Google Shape;101;p16"/>
          <p:cNvCxnSpPr/>
          <p:nvPr/>
        </p:nvCxnSpPr>
        <p:spPr>
          <a:xfrm>
            <a:off x="8315569" y="184983"/>
            <a:ext cx="0" cy="14472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6"/>
          <p:cNvCxnSpPr/>
          <p:nvPr/>
        </p:nvCxnSpPr>
        <p:spPr>
          <a:xfrm>
            <a:off x="8315546" y="184983"/>
            <a:ext cx="0" cy="14472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" name="Google Shape;103;p16"/>
          <p:cNvPicPr preferRelativeResize="0"/>
          <p:nvPr/>
        </p:nvPicPr>
        <p:blipFill rotWithShape="1">
          <a:blip r:embed="rId4">
            <a:alphaModFix/>
          </a:blip>
          <a:srcRect l="9895" r="8731" b="31665"/>
          <a:stretch/>
        </p:blipFill>
        <p:spPr>
          <a:xfrm>
            <a:off x="7503025" y="95799"/>
            <a:ext cx="681626" cy="2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5">
            <a:alphaModFix/>
          </a:blip>
          <a:srcRect l="9895" t="68332" r="8731"/>
          <a:stretch/>
        </p:blipFill>
        <p:spPr>
          <a:xfrm>
            <a:off x="7503025" y="316596"/>
            <a:ext cx="681626" cy="1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6725" y="117900"/>
            <a:ext cx="523075" cy="27890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Pendahuluan</a:t>
            </a:r>
            <a:endParaRPr sz="10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537425" y="3240750"/>
            <a:ext cx="3705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260614" y="1121650"/>
            <a:ext cx="6795506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endParaRPr lang="en-US" sz="1400" b="1" dirty="0" smtClean="0">
              <a:solidFill>
                <a:schemeClr val="tx1"/>
              </a:solidFill>
            </a:endParaRPr>
          </a:p>
          <a:p>
            <a:pPr marL="419100" indent="-285750" algn="just">
              <a:buClr>
                <a:srgbClr val="282828"/>
              </a:buClr>
              <a:buSzPts val="1500"/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Model yang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baik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adalah model yang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mampu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memberikan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performa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bagus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di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fase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training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dan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testing model.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Sehingga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dapat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disimpulkan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model yang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terbaik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dari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keempat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model di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atas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adalah model dengan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metode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00" b="1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Random Forest </a:t>
            </a:r>
            <a:r>
              <a:rPr lang="en-US" sz="14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dengan </a:t>
            </a:r>
            <a:r>
              <a:rPr lang="en-US" sz="1400" dirty="0" err="1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hyperparameter</a:t>
            </a:r>
            <a:r>
              <a:rPr lang="en-US" sz="14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tuning</a:t>
            </a:r>
            <a:r>
              <a:rPr lang="en-US" sz="14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419100" indent="-285750" algn="just">
              <a:buClr>
                <a:srgbClr val="282828"/>
              </a:buClr>
              <a:buSzPts val="1500"/>
              <a:buFont typeface="Wingdings" panose="05000000000000000000" pitchFamily="2" charset="2"/>
              <a:buChar char="v"/>
            </a:pPr>
            <a:r>
              <a:rPr lang="en" sz="14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Akurasi </a:t>
            </a:r>
            <a:r>
              <a:rPr lang="en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data train sebesar 100%, akurasi data set sebesar </a:t>
            </a:r>
            <a:r>
              <a:rPr lang="en" sz="14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97%</a:t>
            </a:r>
            <a:endParaRPr lang="en-US" sz="14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-US" sz="2820" dirty="0" smtClean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Final Model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Conclusion</a:t>
            </a:r>
            <a:endParaRPr sz="1000" b="1" dirty="0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60614" y="1376047"/>
            <a:ext cx="79240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9100" indent="-285750" algn="just">
              <a:buClr>
                <a:srgbClr val="282828"/>
              </a:buClr>
              <a:buSzPts val="1500"/>
            </a:pPr>
            <a:r>
              <a:rPr lang="en-US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	</a:t>
            </a:r>
            <a:endParaRPr lang="en-US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648983"/>
              </p:ext>
            </p:extLst>
          </p:nvPr>
        </p:nvGraphicFramePr>
        <p:xfrm>
          <a:off x="1407019" y="2895430"/>
          <a:ext cx="6096000" cy="1651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85761"/>
                <a:gridCol w="1262239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Random Forest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Recall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Precision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Accuracy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latin typeface="Inter" panose="020B0604020202020204" charset="0"/>
                          <a:ea typeface="Inter" panose="020B0604020202020204" charset="0"/>
                        </a:rPr>
                        <a:t>Tanpa</a:t>
                      </a:r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 </a:t>
                      </a:r>
                      <a:r>
                        <a:rPr lang="en-US" sz="1200" dirty="0" err="1" smtClean="0">
                          <a:latin typeface="Inter" panose="020B0604020202020204" charset="0"/>
                          <a:ea typeface="Inter" panose="020B0604020202020204" charset="0"/>
                        </a:rPr>
                        <a:t>Hyperparameter</a:t>
                      </a:r>
                      <a:endParaRPr lang="en-US" sz="1200" dirty="0" smtClean="0">
                        <a:latin typeface="Inter" panose="020B0604020202020204" charset="0"/>
                        <a:ea typeface="Inter" panose="020B0604020202020204" charset="0"/>
                      </a:endParaRPr>
                    </a:p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Tuning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0.9683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0.9689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0.9684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Dengan </a:t>
                      </a:r>
                      <a:r>
                        <a:rPr lang="en-US" sz="1200" dirty="0" err="1" smtClean="0">
                          <a:latin typeface="Inter" panose="020B0604020202020204" charset="0"/>
                          <a:ea typeface="Inter" panose="020B0604020202020204" charset="0"/>
                        </a:rPr>
                        <a:t>Hyperparameter</a:t>
                      </a:r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 Tuning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0.9756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0.9754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0.9754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76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3" y="1498635"/>
            <a:ext cx="6001415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endParaRPr lang="en-US" sz="1400" b="1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-US" sz="2820" dirty="0" smtClean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Recommendation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Conclusion</a:t>
            </a:r>
            <a:endParaRPr sz="1000" b="1" dirty="0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397" y="1154813"/>
            <a:ext cx="3856863" cy="333638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7949" y="1419535"/>
            <a:ext cx="440244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latin typeface="-apple-system"/>
              </a:rPr>
              <a:t>D</a:t>
            </a:r>
            <a:r>
              <a:rPr lang="en-US" dirty="0" smtClean="0">
                <a:latin typeface="-apple-system"/>
              </a:rPr>
              <a:t>ata </a:t>
            </a:r>
            <a:r>
              <a:rPr lang="en-US" dirty="0" err="1" smtClean="0">
                <a:latin typeface="-apple-system"/>
              </a:rPr>
              <a:t>RoamMins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>
                <a:latin typeface="-apple-system"/>
              </a:rPr>
              <a:t>merupakan</a:t>
            </a:r>
            <a:r>
              <a:rPr lang="en-US" dirty="0">
                <a:latin typeface="-apple-system"/>
              </a:rPr>
              <a:t> data yang paling </a:t>
            </a:r>
            <a:r>
              <a:rPr lang="en-US" dirty="0" err="1">
                <a:latin typeface="-apple-system"/>
              </a:rPr>
              <a:t>mempengaruhi</a:t>
            </a:r>
            <a:r>
              <a:rPr lang="en-US" dirty="0">
                <a:latin typeface="-apple-system"/>
              </a:rPr>
              <a:t> data Churn. </a:t>
            </a:r>
            <a:r>
              <a:rPr lang="en-US" dirty="0" err="1">
                <a:latin typeface="-apple-system"/>
              </a:rPr>
              <a:t>Selain</a:t>
            </a:r>
            <a:r>
              <a:rPr lang="en-US" dirty="0">
                <a:latin typeface="-apple-system"/>
              </a:rPr>
              <a:t> itu </a:t>
            </a:r>
            <a:r>
              <a:rPr lang="en-US" dirty="0" err="1">
                <a:latin typeface="-apple-system"/>
              </a:rPr>
              <a:t>RoamMins</a:t>
            </a:r>
            <a:r>
              <a:rPr lang="en-US" dirty="0">
                <a:latin typeface="-apple-system"/>
              </a:rPr>
              <a:t> </a:t>
            </a:r>
            <a:r>
              <a:rPr lang="en-US" dirty="0" err="1">
                <a:latin typeface="-apple-system"/>
              </a:rPr>
              <a:t>juga</a:t>
            </a:r>
            <a:r>
              <a:rPr lang="en-US" dirty="0">
                <a:latin typeface="-apple-system"/>
              </a:rPr>
              <a:t> </a:t>
            </a:r>
            <a:r>
              <a:rPr lang="en-US" dirty="0" err="1">
                <a:latin typeface="-apple-system"/>
              </a:rPr>
              <a:t>menjadi</a:t>
            </a:r>
            <a:r>
              <a:rPr lang="en-US" dirty="0">
                <a:latin typeface="-apple-system"/>
              </a:rPr>
              <a:t> faktor </a:t>
            </a:r>
            <a:r>
              <a:rPr lang="en-US" dirty="0" err="1">
                <a:latin typeface="-apple-system"/>
              </a:rPr>
              <a:t>utama</a:t>
            </a:r>
            <a:r>
              <a:rPr lang="en-US" dirty="0">
                <a:latin typeface="-apple-system"/>
              </a:rPr>
              <a:t> untuk </a:t>
            </a:r>
            <a:r>
              <a:rPr lang="en-US" dirty="0" err="1">
                <a:latin typeface="-apple-system"/>
              </a:rPr>
              <a:t>membedakan</a:t>
            </a:r>
            <a:r>
              <a:rPr lang="en-US" dirty="0">
                <a:latin typeface="-apple-system"/>
              </a:rPr>
              <a:t> customer yang churn </a:t>
            </a:r>
            <a:r>
              <a:rPr lang="en-US" dirty="0" err="1">
                <a:latin typeface="-apple-system"/>
              </a:rPr>
              <a:t>dan</a:t>
            </a:r>
            <a:r>
              <a:rPr lang="en-US" dirty="0">
                <a:latin typeface="-apple-system"/>
              </a:rPr>
              <a:t> tidak </a:t>
            </a:r>
            <a:r>
              <a:rPr lang="en-US" dirty="0" smtClean="0">
                <a:latin typeface="-apple-system"/>
              </a:rPr>
              <a:t>churn.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 smtClean="0">
                <a:latin typeface="-apple-system"/>
              </a:rPr>
              <a:t>Berdasarkan insight yang </a:t>
            </a:r>
            <a:r>
              <a:rPr lang="en-US" dirty="0" err="1" smtClean="0">
                <a:latin typeface="-apple-system"/>
              </a:rPr>
              <a:t>diperoleh</a:t>
            </a:r>
            <a:r>
              <a:rPr lang="en-US" dirty="0" smtClean="0">
                <a:latin typeface="-apple-system"/>
              </a:rPr>
              <a:t>, churn terjadi pada orang-orang yang tidak </a:t>
            </a:r>
            <a:r>
              <a:rPr lang="en-US" dirty="0" err="1" smtClean="0">
                <a:latin typeface="-apple-system"/>
              </a:rPr>
              <a:t>menggunakan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 smtClean="0">
                <a:latin typeface="-apple-system"/>
              </a:rPr>
              <a:t>DataPlan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 smtClean="0">
                <a:latin typeface="-apple-system"/>
              </a:rPr>
              <a:t>dan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 smtClean="0">
                <a:latin typeface="-apple-system"/>
              </a:rPr>
              <a:t>DataUsage</a:t>
            </a:r>
            <a:r>
              <a:rPr lang="en-US" dirty="0" smtClean="0">
                <a:latin typeface="-apple-system"/>
              </a:rPr>
              <a:t>, maka </a:t>
            </a:r>
            <a:r>
              <a:rPr lang="en-US" dirty="0" err="1" smtClean="0">
                <a:latin typeface="-apple-system"/>
              </a:rPr>
              <a:t>dari</a:t>
            </a:r>
            <a:r>
              <a:rPr lang="en-US" dirty="0" smtClean="0">
                <a:latin typeface="-apple-system"/>
              </a:rPr>
              <a:t> itu </a:t>
            </a:r>
            <a:r>
              <a:rPr lang="en-US" dirty="0" err="1" smtClean="0">
                <a:latin typeface="-apple-system"/>
              </a:rPr>
              <a:t>perusahaan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 smtClean="0">
                <a:latin typeface="-apple-system"/>
              </a:rPr>
              <a:t>perlu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 smtClean="0">
                <a:latin typeface="-apple-system"/>
              </a:rPr>
              <a:t>memberikan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 smtClean="0">
                <a:latin typeface="-apple-system"/>
              </a:rPr>
              <a:t>paket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 smtClean="0">
                <a:latin typeface="-apple-system"/>
              </a:rPr>
              <a:t>penawaran</a:t>
            </a:r>
            <a:r>
              <a:rPr lang="en-US" dirty="0" smtClean="0">
                <a:latin typeface="-apple-system"/>
              </a:rPr>
              <a:t>. </a:t>
            </a:r>
            <a:r>
              <a:rPr lang="en-US" dirty="0" err="1" smtClean="0">
                <a:latin typeface="-apple-system"/>
              </a:rPr>
              <a:t>Tujuannya</a:t>
            </a:r>
            <a:r>
              <a:rPr lang="en-US" dirty="0" smtClean="0">
                <a:latin typeface="-apple-system"/>
              </a:rPr>
              <a:t> agar </a:t>
            </a:r>
            <a:r>
              <a:rPr lang="en-US" dirty="0" err="1" smtClean="0">
                <a:latin typeface="-apple-system"/>
              </a:rPr>
              <a:t>penggunaan</a:t>
            </a:r>
            <a:r>
              <a:rPr lang="en-US" dirty="0" smtClean="0">
                <a:latin typeface="-apple-system"/>
              </a:rPr>
              <a:t> data </a:t>
            </a:r>
            <a:r>
              <a:rPr lang="en-US" dirty="0" err="1" smtClean="0">
                <a:latin typeface="-apple-system"/>
              </a:rPr>
              <a:t>pelanggan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 smtClean="0">
                <a:latin typeface="-apple-system"/>
              </a:rPr>
              <a:t>meningkat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 smtClean="0">
                <a:latin typeface="-apple-system"/>
              </a:rPr>
              <a:t>sehingga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 smtClean="0">
                <a:latin typeface="-apple-system"/>
              </a:rPr>
              <a:t>menekan</a:t>
            </a:r>
            <a:r>
              <a:rPr lang="en-US" dirty="0" smtClean="0">
                <a:latin typeface="-apple-system"/>
              </a:rPr>
              <a:t> churn rate.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 smtClean="0">
                <a:latin typeface="-apple-system"/>
              </a:rPr>
              <a:t>Growth </a:t>
            </a:r>
            <a:r>
              <a:rPr lang="en-US" dirty="0" err="1" smtClean="0">
                <a:latin typeface="-apple-system"/>
              </a:rPr>
              <a:t>perusahaan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 smtClean="0">
                <a:latin typeface="-apple-system"/>
              </a:rPr>
              <a:t>juga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 smtClean="0">
                <a:latin typeface="-apple-system"/>
              </a:rPr>
              <a:t>akan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 smtClean="0">
                <a:latin typeface="-apple-system"/>
              </a:rPr>
              <a:t>meningkat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 smtClean="0">
                <a:latin typeface="-apple-system"/>
              </a:rPr>
              <a:t>jika</a:t>
            </a:r>
            <a:r>
              <a:rPr lang="en-US" dirty="0" smtClean="0">
                <a:latin typeface="-apple-system"/>
              </a:rPr>
              <a:t> promo </a:t>
            </a:r>
            <a:r>
              <a:rPr lang="en-US" dirty="0" err="1" smtClean="0">
                <a:latin typeface="-apple-system"/>
              </a:rPr>
              <a:t>berhasil</a:t>
            </a:r>
            <a:r>
              <a:rPr lang="en-US" dirty="0" smtClean="0">
                <a:latin typeface="-apple-system"/>
              </a:rPr>
              <a:t> membuat </a:t>
            </a:r>
            <a:r>
              <a:rPr lang="en-US" dirty="0" err="1" smtClean="0">
                <a:latin typeface="-apple-system"/>
              </a:rPr>
              <a:t>pelanggan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 smtClean="0">
                <a:latin typeface="-apple-system"/>
              </a:rPr>
              <a:t>memperbarui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 smtClean="0">
                <a:latin typeface="-apple-system"/>
              </a:rPr>
              <a:t>paket</a:t>
            </a:r>
            <a:r>
              <a:rPr lang="en-US" dirty="0" smtClean="0">
                <a:latin typeface="-apple-system"/>
              </a:rPr>
              <a:t> atau ‘Contract Renewal’.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85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>
            <a:spLocks noGrp="1"/>
          </p:cNvSpPr>
          <p:nvPr>
            <p:ph type="title"/>
          </p:nvPr>
        </p:nvSpPr>
        <p:spPr>
          <a:xfrm>
            <a:off x="430058" y="1162650"/>
            <a:ext cx="4114800" cy="26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Terima kasih!</a:t>
            </a:r>
            <a:endParaRPr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4F0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Ada pertanyaan?</a:t>
            </a:r>
            <a:endParaRPr sz="2800">
              <a:solidFill>
                <a:srgbClr val="F4F0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275" name="Google Shape;2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00" y="0"/>
            <a:ext cx="4114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9"/>
          <p:cNvSpPr/>
          <p:nvPr/>
        </p:nvSpPr>
        <p:spPr>
          <a:xfrm>
            <a:off x="6256350" y="1438550"/>
            <a:ext cx="1655700" cy="5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7" name="Google Shape;277;p29"/>
          <p:cNvPicPr preferRelativeResize="0"/>
          <p:nvPr/>
        </p:nvPicPr>
        <p:blipFill rotWithShape="1">
          <a:blip r:embed="rId4">
            <a:alphaModFix/>
          </a:blip>
          <a:srcRect l="9895" r="8731"/>
          <a:stretch/>
        </p:blipFill>
        <p:spPr>
          <a:xfrm>
            <a:off x="6381425" y="1382127"/>
            <a:ext cx="1405548" cy="6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373576" y="1502621"/>
            <a:ext cx="8027904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15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Sumber Data: </a:t>
            </a:r>
            <a:r>
              <a:rPr lang="en-US" sz="15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https</a:t>
            </a:r>
            <a:r>
              <a:rPr lang="en-US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://</a:t>
            </a:r>
            <a:r>
              <a:rPr lang="en-US" sz="15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www.kaggle.com/datasets/barun2104/telecom-churn?datasetId=567482</a:t>
            </a:r>
            <a:endParaRPr lang="en-US" sz="1500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Problem</a:t>
            </a:r>
            <a: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" sz="1500" b="1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classification 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Tujuan</a:t>
            </a:r>
            <a: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endParaRPr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Char char="-"/>
            </a:pPr>
            <a:r>
              <a:rPr lang="en-US" sz="1500" dirty="0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</a:t>
            </a:r>
            <a:r>
              <a:rPr lang="en" sz="1500" dirty="0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emprediksi dan mengelompokkan </a:t>
            </a:r>
            <a:r>
              <a:rPr lang="en" sz="1500" i="1" dirty="0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target columnn</a:t>
            </a:r>
            <a:endParaRPr sz="1500" i="1" dirty="0" smtClean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indent="-323850">
              <a:buClr>
                <a:srgbClr val="282828"/>
              </a:buClr>
              <a:buSzPts val="1500"/>
              <a:buFont typeface="Inter"/>
              <a:buChar char="-"/>
            </a:pPr>
            <a:r>
              <a:rPr lang="en-US" sz="1500" dirty="0" err="1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Menganalisis</a:t>
            </a:r>
            <a:r>
              <a:rPr lang="en-US" sz="1500" dirty="0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untuk </a:t>
            </a:r>
            <a:r>
              <a:rPr lang="en-US" sz="1500" dirty="0" err="1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mendapatkan</a:t>
            </a:r>
            <a:r>
              <a:rPr lang="en-US" sz="1500" dirty="0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1500" i="1" dirty="0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Interesting Insights </a:t>
            </a:r>
            <a:r>
              <a:rPr lang="en-US" sz="1500" dirty="0" err="1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dari</a:t>
            </a:r>
            <a:r>
              <a:rPr lang="en-US" sz="1500" dirty="0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data set, </a:t>
            </a:r>
            <a:r>
              <a:rPr lang="en-US" sz="1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meliputi</a:t>
            </a:r>
            <a:r>
              <a:rPr lang="en-US" sz="1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1500" dirty="0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faktor-faktor </a:t>
            </a:r>
            <a:r>
              <a:rPr lang="en-US" sz="1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apa</a:t>
            </a:r>
            <a:r>
              <a:rPr lang="en-US" sz="1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saja</a:t>
            </a:r>
            <a:r>
              <a:rPr lang="en-US" sz="1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yang </a:t>
            </a:r>
            <a:r>
              <a:rPr lang="en-US" sz="1500" dirty="0" err="1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memengaruhi</a:t>
            </a:r>
            <a:r>
              <a:rPr lang="en-US" sz="1500" dirty="0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1500" i="1" dirty="0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Churn.</a:t>
            </a:r>
          </a:p>
          <a:p>
            <a:pPr indent="-323850">
              <a:buClr>
                <a:srgbClr val="282828"/>
              </a:buClr>
              <a:buSzPts val="1500"/>
              <a:buFont typeface="Inter"/>
              <a:buChar char="-"/>
            </a:pPr>
            <a:r>
              <a:rPr lang="en-US" sz="1500" dirty="0" err="1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Mendapatkan</a:t>
            </a:r>
            <a:r>
              <a:rPr lang="en-US" sz="1500" dirty="0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model Machine Learning yang </a:t>
            </a:r>
            <a:r>
              <a:rPr lang="en-US" sz="1500" dirty="0" err="1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terbaik</a:t>
            </a:r>
            <a:endParaRPr lang="en-US" sz="1500" dirty="0" smtClean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indent="-323850">
              <a:buClr>
                <a:srgbClr val="282828"/>
              </a:buClr>
              <a:buSzPts val="1500"/>
              <a:buFont typeface="Inter"/>
              <a:buChar char="-"/>
            </a:pPr>
            <a:r>
              <a:rPr lang="en-US" sz="1500" dirty="0" err="1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Memberikan</a:t>
            </a:r>
            <a:r>
              <a:rPr lang="en-US" sz="1500" dirty="0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1500" dirty="0" err="1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rekomendasi</a:t>
            </a:r>
            <a:r>
              <a:rPr lang="en-US" sz="1500" dirty="0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yang </a:t>
            </a:r>
            <a:r>
              <a:rPr lang="en-US" sz="1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dapat </a:t>
            </a:r>
            <a:r>
              <a:rPr lang="en-US" sz="1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dilakukan</a:t>
            </a:r>
            <a:r>
              <a:rPr lang="en-US" sz="1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perusahaan</a:t>
            </a:r>
            <a:r>
              <a:rPr lang="en-US" sz="1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untuk </a:t>
            </a:r>
            <a:r>
              <a:rPr lang="en-US" sz="1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mengurangi</a:t>
            </a:r>
            <a:r>
              <a:rPr lang="en-US" sz="1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1500" i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Churn</a:t>
            </a:r>
            <a:r>
              <a:rPr lang="en-US" sz="1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dari</a:t>
            </a:r>
            <a:r>
              <a:rPr lang="en-US" sz="1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para </a:t>
            </a:r>
            <a:r>
              <a:rPr lang="en-US" sz="1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pelanggan</a:t>
            </a:r>
            <a:r>
              <a:rPr lang="en-US" sz="1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mereka</a:t>
            </a:r>
            <a:r>
              <a:rPr lang="en-US" sz="1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. </a:t>
            </a:r>
            <a:endParaRPr lang="en-US" sz="1500" dirty="0" smtClean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Latar Belakang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15" name="Google Shape;115;p17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16" name="Google Shape;116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7" name="Google Shape;117;p17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17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19" name="Google Shape;119;p17"/>
            <p:cNvPicPr preferRelativeResize="0"/>
            <p:nvPr/>
          </p:nvPicPr>
          <p:blipFill rotWithShape="1">
            <a:blip r:embed="rId5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Latar Belakang Project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537425" y="1457350"/>
            <a:ext cx="5455500" cy="17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Explorasi Data dan Visualisasi</a:t>
            </a:r>
            <a:endParaRPr sz="3600" dirty="0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 amt="50000"/>
          </a:blip>
          <a:srcRect r="43100" b="39246"/>
          <a:stretch/>
        </p:blipFill>
        <p:spPr>
          <a:xfrm>
            <a:off x="5082000" y="1401150"/>
            <a:ext cx="4061998" cy="37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PUT THE TOPIC HERE AS OVERHEAD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29" name="Google Shape;129;p18"/>
          <p:cNvCxnSpPr/>
          <p:nvPr/>
        </p:nvCxnSpPr>
        <p:spPr>
          <a:xfrm>
            <a:off x="8315586" y="184990"/>
            <a:ext cx="0" cy="14467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8"/>
          <p:cNvCxnSpPr/>
          <p:nvPr/>
        </p:nvCxnSpPr>
        <p:spPr>
          <a:xfrm>
            <a:off x="8315529" y="184990"/>
            <a:ext cx="0" cy="14467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1" name="Google Shape;131;p18"/>
          <p:cNvPicPr preferRelativeResize="0"/>
          <p:nvPr/>
        </p:nvPicPr>
        <p:blipFill rotWithShape="1">
          <a:blip r:embed="rId4">
            <a:alphaModFix/>
          </a:blip>
          <a:srcRect l="9895" r="8731" b="31665"/>
          <a:stretch/>
        </p:blipFill>
        <p:spPr>
          <a:xfrm>
            <a:off x="7503025" y="95799"/>
            <a:ext cx="681626" cy="2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 rotWithShape="1">
          <a:blip r:embed="rId5">
            <a:alphaModFix/>
          </a:blip>
          <a:srcRect l="9895" t="68332" r="8731"/>
          <a:stretch/>
        </p:blipFill>
        <p:spPr>
          <a:xfrm>
            <a:off x="7503025" y="316596"/>
            <a:ext cx="681626" cy="1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6725" y="117900"/>
            <a:ext cx="523075" cy="27890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Explorasi Data dan Visualisasi</a:t>
            </a:r>
            <a:endParaRPr sz="10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537425" y="3240750"/>
            <a:ext cx="3705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0" y="4766224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43" name="Google Shape;143;p19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44" name="Google Shape;144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5" name="Google Shape;145;p19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19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47" name="Google Shape;147;p19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271060" y="449254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dirty="0" smtClean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Business Understanding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2" name="Snip Same Side Corner Rectangle 1"/>
          <p:cNvSpPr/>
          <p:nvPr/>
        </p:nvSpPr>
        <p:spPr>
          <a:xfrm rot="5400000">
            <a:off x="-579973" y="499417"/>
            <a:ext cx="625642" cy="2708824"/>
          </a:xfrm>
          <a:prstGeom prst="snip2SameRect">
            <a:avLst/>
          </a:prstGeom>
          <a:solidFill>
            <a:srgbClr val="601F99"/>
          </a:solidFill>
          <a:ln>
            <a:solidFill>
              <a:srgbClr val="A33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nip Same Side Corner Rectangle 11"/>
          <p:cNvSpPr/>
          <p:nvPr/>
        </p:nvSpPr>
        <p:spPr>
          <a:xfrm rot="5400000">
            <a:off x="-579973" y="1555636"/>
            <a:ext cx="625642" cy="2708824"/>
          </a:xfrm>
          <a:prstGeom prst="snip2SameRect">
            <a:avLst/>
          </a:prstGeom>
          <a:solidFill>
            <a:srgbClr val="601F99"/>
          </a:solidFill>
          <a:ln>
            <a:solidFill>
              <a:srgbClr val="A33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nip Same Side Corner Rectangle 12"/>
          <p:cNvSpPr/>
          <p:nvPr/>
        </p:nvSpPr>
        <p:spPr>
          <a:xfrm rot="5400000">
            <a:off x="-579973" y="2645045"/>
            <a:ext cx="625642" cy="2708824"/>
          </a:xfrm>
          <a:prstGeom prst="snip2SameRect">
            <a:avLst/>
          </a:prstGeom>
          <a:solidFill>
            <a:srgbClr val="601F99"/>
          </a:solidFill>
          <a:ln>
            <a:solidFill>
              <a:srgbClr val="A33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351196" y="1289725"/>
            <a:ext cx="683344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Churn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adalah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pemutusan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layanan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jasa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telekomunikasi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oleh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pelanggan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atau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perusahaan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Perusahaan lebih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memutuskan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mempertahankan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pelanggan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karena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dibutuhkan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biaya lebih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sedikit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daripada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mencari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pelanggan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baru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" dirty="0">
              <a:solidFill>
                <a:srgbClr val="28282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Int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51196" y="2385543"/>
            <a:ext cx="496832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Alasan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utama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mengapa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 churn rate 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penting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adalah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persentase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pelanggan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hilang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tersebut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sangat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memengaruhi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growth rate 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perusahaan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337" y="2385543"/>
            <a:ext cx="1497466" cy="9683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351196" y="3529149"/>
            <a:ext cx="673209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i="1" dirty="0"/>
              <a:t>Churn prediction </a:t>
            </a:r>
            <a:r>
              <a:rPr lang="en-US" b="1" dirty="0" err="1"/>
              <a:t>bertujuan</a:t>
            </a:r>
            <a:r>
              <a:rPr lang="en-US" b="1" dirty="0"/>
              <a:t> </a:t>
            </a:r>
            <a:r>
              <a:rPr lang="en-US" dirty="0"/>
              <a:t>untuk </a:t>
            </a:r>
            <a:r>
              <a:rPr lang="en-US" dirty="0" err="1"/>
              <a:t>memprediksi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 untuk churn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benar-benar</a:t>
            </a:r>
            <a:r>
              <a:rPr lang="en-US" dirty="0"/>
              <a:t> </a:t>
            </a:r>
            <a:r>
              <a:rPr lang="en-US" dirty="0" err="1" smtClean="0"/>
              <a:t>melakukannya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menentukan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strategi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marketing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yang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tepat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agar dapat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menekan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persentase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 churn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3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2" y="1376047"/>
            <a:ext cx="7330817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1: Check header, column and shape of </a:t>
            </a:r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</a:t>
            </a:r>
          </a:p>
          <a:p>
            <a:pPr marL="0" indent="0" algn="just">
              <a:buNone/>
            </a:pPr>
            <a:endParaRPr lang="en-US" sz="900" b="1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df.shape</a:t>
            </a:r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terdiri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atas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1 target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colomn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10 feature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colomn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,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ukuran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3333 x 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11</a:t>
            </a: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lvl="0" indent="0" algn="just">
              <a:buNone/>
            </a:pP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	</a:t>
            </a: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lvl="0" indent="0" algn="just">
              <a:buNone/>
            </a:pPr>
            <a:endParaRPr lang="en-US" sz="1400" dirty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lv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lvl="0" indent="0" algn="just">
              <a:buNone/>
            </a:pPr>
            <a:endParaRPr lang="en-US" sz="1400" dirty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lv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lvl="0" indent="0" algn="just">
              <a:buNone/>
            </a:pPr>
            <a:endParaRPr lang="en-US" sz="1400" dirty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lvl="0" indent="0" algn="just">
              <a:buNone/>
            </a:pPr>
            <a:r>
              <a:rPr lang="en-US" sz="1200" dirty="0" smtClean="0">
                <a:solidFill>
                  <a:srgbClr val="0070C0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Input data	</a:t>
            </a:r>
            <a:r>
              <a:rPr lang="en-US" sz="12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: </a:t>
            </a:r>
            <a:r>
              <a:rPr lang="en-US" altLang="en-US" sz="1200" dirty="0" smtClean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(['</a:t>
            </a:r>
            <a:r>
              <a:rPr lang="en-US" altLang="en-US" sz="1200" dirty="0" err="1" smtClean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AccountWeeks</a:t>
            </a:r>
            <a:r>
              <a:rPr lang="en-US" altLang="en-US" sz="12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', '</a:t>
            </a:r>
            <a:r>
              <a:rPr lang="en-US" altLang="en-US" sz="1200" dirty="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ContractRenewal</a:t>
            </a:r>
            <a:r>
              <a:rPr lang="en-US" altLang="en-US" sz="12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', '</a:t>
            </a:r>
            <a:r>
              <a:rPr lang="en-US" altLang="en-US" sz="1200" dirty="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DataPlan</a:t>
            </a:r>
            <a:r>
              <a:rPr lang="en-US" altLang="en-US" sz="12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', '</a:t>
            </a:r>
            <a:r>
              <a:rPr lang="en-US" altLang="en-US" sz="1200" dirty="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DataUsage</a:t>
            </a:r>
            <a:r>
              <a:rPr lang="en-US" altLang="en-US" sz="12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', '</a:t>
            </a:r>
            <a:r>
              <a:rPr lang="en-US" altLang="en-US" sz="1200" dirty="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CustServCalls</a:t>
            </a:r>
            <a:r>
              <a:rPr lang="en-US" altLang="en-US" sz="12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', </a:t>
            </a:r>
            <a:r>
              <a:rPr lang="en-US" altLang="en-US" sz="1200" dirty="0" smtClean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	      '</a:t>
            </a:r>
            <a:r>
              <a:rPr lang="en-US" altLang="en-US" sz="1200" dirty="0" err="1" smtClean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DayMins</a:t>
            </a:r>
            <a:r>
              <a:rPr lang="en-US" altLang="en-US" sz="12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', '</a:t>
            </a:r>
            <a:r>
              <a:rPr lang="en-US" altLang="en-US" sz="1200" dirty="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DayCalls</a:t>
            </a:r>
            <a:r>
              <a:rPr lang="en-US" altLang="en-US" sz="12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', '</a:t>
            </a:r>
            <a:r>
              <a:rPr lang="en-US" altLang="en-US" sz="1200" dirty="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MonthlyCharge</a:t>
            </a:r>
            <a:r>
              <a:rPr lang="en-US" altLang="en-US" sz="12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', '</a:t>
            </a:r>
            <a:r>
              <a:rPr lang="en-US" altLang="en-US" sz="1200" dirty="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OverageFee</a:t>
            </a:r>
            <a:r>
              <a:rPr lang="en-US" altLang="en-US" sz="12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', '</a:t>
            </a:r>
            <a:r>
              <a:rPr lang="en-US" altLang="en-US" sz="1200" dirty="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RoamMins</a:t>
            </a:r>
            <a:r>
              <a:rPr lang="en-US" altLang="en-US" sz="1200" dirty="0" smtClean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'])</a:t>
            </a:r>
          </a:p>
          <a:p>
            <a:pPr marL="0" lvl="0" indent="0" algn="just">
              <a:buNone/>
            </a:pPr>
            <a:r>
              <a:rPr lang="en-US" altLang="en-US" sz="1200" dirty="0" smtClean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</a:rPr>
              <a:t>Label</a:t>
            </a:r>
            <a:r>
              <a:rPr lang="en-US" altLang="en-US" sz="1200" dirty="0" smtClean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	:   ([‘Churn‘])</a:t>
            </a:r>
            <a:endParaRPr lang="en-US" altLang="en-US" sz="12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lang="en-US" sz="1400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Data Cleansing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33417" r="19023" b="47469"/>
          <a:stretch/>
        </p:blipFill>
        <p:spPr>
          <a:xfrm>
            <a:off x="1411715" y="2383398"/>
            <a:ext cx="6356713" cy="11550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45678" y="2304333"/>
            <a:ext cx="5912662" cy="131316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08050" y="2304332"/>
            <a:ext cx="837628" cy="13131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2" y="1376047"/>
            <a:ext cx="7330817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2</a:t>
            </a:r>
            <a:r>
              <a:rPr lang="en-US" sz="1400" b="1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: Checking Missing </a:t>
            </a:r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Value</a:t>
            </a:r>
          </a:p>
          <a:p>
            <a:pPr marL="285750" indent="-285750" algn="just"/>
            <a:endParaRPr lang="en-US" sz="1400" b="1" dirty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Dataset yang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digunakan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baik-baik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saja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.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Semua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kolom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tidak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memiliki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missing value (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Jika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ada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missing value,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pasti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ada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kolom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yang tidak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tertulis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3333 non-null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).</a:t>
            </a: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3: Checking Column Types</a:t>
            </a:r>
          </a:p>
          <a:p>
            <a:pPr marL="0" indent="0" algn="just">
              <a:buNone/>
            </a:pPr>
            <a:endParaRPr lang="en-US" sz="900" b="1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 type 'int64'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berarti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kolom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tersebut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berisi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bilangan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bulat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,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tanpa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desimal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.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Sedangkan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, data type 'float64'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berarti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kolom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tersebut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berisi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bilangan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desimal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.</a:t>
            </a: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Diketahui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semua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kolom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merupakan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sudah</a:t>
            </a:r>
            <a:r>
              <a:rPr lang="en-US" sz="14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bertipe</a:t>
            </a:r>
            <a:r>
              <a:rPr lang="en-US" sz="14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numerik</a:t>
            </a:r>
            <a:r>
              <a:rPr lang="en-US" sz="14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sehingga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bisa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saling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dibandingkan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lang="en-US" sz="1400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lang="en-US" sz="1400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Data Cleansing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2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2" y="1376047"/>
            <a:ext cx="7330817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4.1: </a:t>
            </a:r>
            <a:r>
              <a:rPr lang="en-US" sz="1400" b="1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Checking Outliers</a:t>
            </a:r>
            <a:endParaRPr lang="en-US" sz="1400" b="1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285750" indent="-285750" algn="just"/>
            <a:endParaRPr lang="en-US" sz="1400" b="1" dirty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lang="en-US" sz="1400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Data Cleansing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Google Shape;153;p20"/>
          <p:cNvSpPr txBox="1">
            <a:spLocks/>
          </p:cNvSpPr>
          <p:nvPr/>
        </p:nvSpPr>
        <p:spPr>
          <a:xfrm>
            <a:off x="447849" y="1779209"/>
            <a:ext cx="6921926" cy="2792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50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Ditemukan </a:t>
            </a:r>
            <a:r>
              <a:rPr lang="en-US" sz="1500" b="1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Outliers</a:t>
            </a:r>
          </a:p>
          <a:p>
            <a:pPr marL="0" indent="0">
              <a:buFont typeface="Arial"/>
              <a:buNone/>
            </a:pPr>
            <a:endParaRPr lang="en-US" sz="1500" b="1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b="1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b="1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b="1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b="1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b="1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r>
              <a:rPr lang="en-US" sz="150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Maka dilakukan</a:t>
            </a:r>
          </a:p>
          <a:p>
            <a:pPr marL="0" indent="0">
              <a:buFont typeface="Arial"/>
              <a:buNone/>
            </a:pPr>
            <a:r>
              <a:rPr lang="en-US" sz="1500" b="1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Handling  Outliers</a:t>
            </a:r>
          </a:p>
          <a:p>
            <a:pPr marL="0" indent="0">
              <a:buFont typeface="Arial"/>
              <a:buNone/>
            </a:pPr>
            <a:r>
              <a:rPr lang="en-US" sz="150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with IQR</a:t>
            </a:r>
          </a:p>
          <a:p>
            <a:pPr marL="0" indent="0">
              <a:buFont typeface="Arial"/>
              <a:buNone/>
            </a:pPr>
            <a:endParaRPr lang="en-US"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949" y="1842597"/>
            <a:ext cx="1808925" cy="13464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01" y="1842597"/>
            <a:ext cx="1824342" cy="13464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488" y="1842597"/>
            <a:ext cx="1808925" cy="13464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02" y="3241409"/>
            <a:ext cx="1824342" cy="13578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03" y="3233762"/>
            <a:ext cx="1834231" cy="13652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880" y="3233762"/>
            <a:ext cx="1818173" cy="135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9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4790</TotalTime>
  <Words>1800</Words>
  <Application>Microsoft Office PowerPoint</Application>
  <PresentationFormat>On-screen Show (16:9)</PresentationFormat>
  <Paragraphs>322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Tahoma</vt:lpstr>
      <vt:lpstr>-apple-system</vt:lpstr>
      <vt:lpstr>Helvetica Neue</vt:lpstr>
      <vt:lpstr>Inter SemiBold</vt:lpstr>
      <vt:lpstr>Maven Pro SemiBold</vt:lpstr>
      <vt:lpstr>Courier New</vt:lpstr>
      <vt:lpstr>Inter Medium</vt:lpstr>
      <vt:lpstr>Wingdings</vt:lpstr>
      <vt:lpstr>Arial</vt:lpstr>
      <vt:lpstr>Inter</vt:lpstr>
      <vt:lpstr>Simple Light</vt:lpstr>
      <vt:lpstr>Final Project Presentation</vt:lpstr>
      <vt:lpstr>Latar Belakang Explorasi Data dan Visualisasi Modelling Kesimpulan</vt:lpstr>
      <vt:lpstr>Latar Belakang</vt:lpstr>
      <vt:lpstr>Latar Belakang Project</vt:lpstr>
      <vt:lpstr>Explorasi Data dan Visualisasi</vt:lpstr>
      <vt:lpstr>Business Understanding</vt:lpstr>
      <vt:lpstr>Data Cleansing</vt:lpstr>
      <vt:lpstr>Data Cleansing</vt:lpstr>
      <vt:lpstr>Data Cleansing</vt:lpstr>
      <vt:lpstr>Data Cleansing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Modelling</vt:lpstr>
      <vt:lpstr>Data Preparation</vt:lpstr>
      <vt:lpstr>Data Preparation</vt:lpstr>
      <vt:lpstr>Data Preparation</vt:lpstr>
      <vt:lpstr>Classification Model</vt:lpstr>
      <vt:lpstr>Classification Model</vt:lpstr>
      <vt:lpstr>Classification Model</vt:lpstr>
      <vt:lpstr>Classification Model</vt:lpstr>
      <vt:lpstr>Model Evaluation</vt:lpstr>
      <vt:lpstr>Model Evaluation</vt:lpstr>
      <vt:lpstr>Model Evaluation</vt:lpstr>
      <vt:lpstr>Conclusion</vt:lpstr>
      <vt:lpstr>Final Model</vt:lpstr>
      <vt:lpstr>Recommendation</vt:lpstr>
      <vt:lpstr>Terima kasih! Ada pertanyaan?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</dc:title>
  <dc:creator>chairunisaaza</dc:creator>
  <cp:lastModifiedBy>Microsoft account</cp:lastModifiedBy>
  <cp:revision>60</cp:revision>
  <dcterms:modified xsi:type="dcterms:W3CDTF">2022-07-14T10:42:49Z</dcterms:modified>
</cp:coreProperties>
</file>